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7"/>
  </p:notesMasterIdLst>
  <p:sldIdLst>
    <p:sldId id="256" r:id="rId2"/>
    <p:sldId id="460" r:id="rId3"/>
    <p:sldId id="292" r:id="rId4"/>
    <p:sldId id="291" r:id="rId5"/>
    <p:sldId id="293" r:id="rId6"/>
    <p:sldId id="294" r:id="rId7"/>
    <p:sldId id="295" r:id="rId8"/>
    <p:sldId id="257" r:id="rId9"/>
    <p:sldId id="260" r:id="rId10"/>
    <p:sldId id="271" r:id="rId11"/>
    <p:sldId id="263" r:id="rId12"/>
    <p:sldId id="273" r:id="rId13"/>
    <p:sldId id="270" r:id="rId14"/>
    <p:sldId id="274" r:id="rId15"/>
    <p:sldId id="275" r:id="rId16"/>
    <p:sldId id="280" r:id="rId17"/>
    <p:sldId id="277" r:id="rId18"/>
    <p:sldId id="278" r:id="rId19"/>
    <p:sldId id="279" r:id="rId20"/>
    <p:sldId id="276" r:id="rId21"/>
    <p:sldId id="281" r:id="rId22"/>
    <p:sldId id="282" r:id="rId23"/>
    <p:sldId id="284" r:id="rId24"/>
    <p:sldId id="285" r:id="rId25"/>
    <p:sldId id="286" r:id="rId26"/>
    <p:sldId id="267" r:id="rId27"/>
    <p:sldId id="268" r:id="rId28"/>
    <p:sldId id="269" r:id="rId29"/>
    <p:sldId id="265" r:id="rId30"/>
    <p:sldId id="296" r:id="rId31"/>
    <p:sldId id="297" r:id="rId32"/>
    <p:sldId id="298" r:id="rId33"/>
    <p:sldId id="299" r:id="rId34"/>
    <p:sldId id="300" r:id="rId35"/>
    <p:sldId id="301" r:id="rId36"/>
    <p:sldId id="302" r:id="rId37"/>
    <p:sldId id="303" r:id="rId38"/>
    <p:sldId id="304" r:id="rId39"/>
    <p:sldId id="305" r:id="rId40"/>
    <p:sldId id="306" r:id="rId41"/>
    <p:sldId id="307" r:id="rId42"/>
    <p:sldId id="308" r:id="rId43"/>
    <p:sldId id="309" r:id="rId44"/>
    <p:sldId id="310" r:id="rId45"/>
    <p:sldId id="311" r:id="rId46"/>
    <p:sldId id="312" r:id="rId47"/>
    <p:sldId id="353" r:id="rId48"/>
    <p:sldId id="314" r:id="rId49"/>
    <p:sldId id="355" r:id="rId50"/>
    <p:sldId id="315" r:id="rId51"/>
    <p:sldId id="316" r:id="rId52"/>
    <p:sldId id="317" r:id="rId53"/>
    <p:sldId id="319" r:id="rId54"/>
    <p:sldId id="356" r:id="rId55"/>
    <p:sldId id="357" r:id="rId56"/>
    <p:sldId id="320" r:id="rId57"/>
    <p:sldId id="321" r:id="rId58"/>
    <p:sldId id="322" r:id="rId59"/>
    <p:sldId id="323" r:id="rId60"/>
    <p:sldId id="324" r:id="rId61"/>
    <p:sldId id="325" r:id="rId62"/>
    <p:sldId id="326" r:id="rId63"/>
    <p:sldId id="327" r:id="rId64"/>
    <p:sldId id="328" r:id="rId65"/>
    <p:sldId id="329" r:id="rId66"/>
    <p:sldId id="330" r:id="rId67"/>
    <p:sldId id="331" r:id="rId68"/>
    <p:sldId id="332" r:id="rId69"/>
    <p:sldId id="333" r:id="rId70"/>
    <p:sldId id="334" r:id="rId71"/>
    <p:sldId id="335" r:id="rId72"/>
    <p:sldId id="336" r:id="rId73"/>
    <p:sldId id="337" r:id="rId74"/>
    <p:sldId id="338" r:id="rId75"/>
    <p:sldId id="339" r:id="rId76"/>
    <p:sldId id="358" r:id="rId77"/>
    <p:sldId id="340" r:id="rId78"/>
    <p:sldId id="347" r:id="rId79"/>
    <p:sldId id="341" r:id="rId80"/>
    <p:sldId id="342" r:id="rId81"/>
    <p:sldId id="343" r:id="rId82"/>
    <p:sldId id="344" r:id="rId83"/>
    <p:sldId id="345" r:id="rId84"/>
    <p:sldId id="360" r:id="rId85"/>
    <p:sldId id="359" r:id="rId86"/>
    <p:sldId id="361" r:id="rId87"/>
    <p:sldId id="362" r:id="rId88"/>
    <p:sldId id="363" r:id="rId89"/>
    <p:sldId id="364" r:id="rId90"/>
    <p:sldId id="366" r:id="rId91"/>
    <p:sldId id="367" r:id="rId92"/>
    <p:sldId id="368" r:id="rId93"/>
    <p:sldId id="369" r:id="rId94"/>
    <p:sldId id="370" r:id="rId95"/>
    <p:sldId id="371" r:id="rId96"/>
    <p:sldId id="372" r:id="rId97"/>
    <p:sldId id="373" r:id="rId98"/>
    <p:sldId id="375" r:id="rId99"/>
    <p:sldId id="396" r:id="rId100"/>
    <p:sldId id="376" r:id="rId101"/>
    <p:sldId id="397" r:id="rId102"/>
    <p:sldId id="377" r:id="rId103"/>
    <p:sldId id="398" r:id="rId104"/>
    <p:sldId id="399" r:id="rId105"/>
    <p:sldId id="378" r:id="rId106"/>
    <p:sldId id="379" r:id="rId107"/>
    <p:sldId id="380" r:id="rId108"/>
    <p:sldId id="381" r:id="rId109"/>
    <p:sldId id="382" r:id="rId110"/>
    <p:sldId id="383" r:id="rId111"/>
    <p:sldId id="400" r:id="rId112"/>
    <p:sldId id="385" r:id="rId113"/>
    <p:sldId id="386" r:id="rId114"/>
    <p:sldId id="387" r:id="rId115"/>
    <p:sldId id="388" r:id="rId116"/>
    <p:sldId id="389" r:id="rId117"/>
    <p:sldId id="390" r:id="rId118"/>
    <p:sldId id="391" r:id="rId119"/>
    <p:sldId id="392" r:id="rId120"/>
    <p:sldId id="393" r:id="rId121"/>
    <p:sldId id="394" r:id="rId122"/>
    <p:sldId id="395" r:id="rId123"/>
    <p:sldId id="450" r:id="rId124"/>
    <p:sldId id="401" r:id="rId125"/>
    <p:sldId id="402" r:id="rId126"/>
    <p:sldId id="403" r:id="rId127"/>
    <p:sldId id="407" r:id="rId128"/>
    <p:sldId id="405" r:id="rId129"/>
    <p:sldId id="408" r:id="rId130"/>
    <p:sldId id="410" r:id="rId131"/>
    <p:sldId id="411" r:id="rId132"/>
    <p:sldId id="451" r:id="rId133"/>
    <p:sldId id="453" r:id="rId134"/>
    <p:sldId id="412" r:id="rId135"/>
    <p:sldId id="452" r:id="rId136"/>
    <p:sldId id="413" r:id="rId137"/>
    <p:sldId id="414" r:id="rId138"/>
    <p:sldId id="454" r:id="rId139"/>
    <p:sldId id="455" r:id="rId140"/>
    <p:sldId id="415" r:id="rId141"/>
    <p:sldId id="416" r:id="rId142"/>
    <p:sldId id="419" r:id="rId143"/>
    <p:sldId id="420" r:id="rId144"/>
    <p:sldId id="421" r:id="rId145"/>
    <p:sldId id="422" r:id="rId146"/>
    <p:sldId id="423" r:id="rId147"/>
    <p:sldId id="424" r:id="rId148"/>
    <p:sldId id="425" r:id="rId149"/>
    <p:sldId id="426" r:id="rId150"/>
    <p:sldId id="427" r:id="rId151"/>
    <p:sldId id="428" r:id="rId152"/>
    <p:sldId id="429" r:id="rId153"/>
    <p:sldId id="430" r:id="rId154"/>
    <p:sldId id="456" r:id="rId155"/>
    <p:sldId id="431" r:id="rId156"/>
    <p:sldId id="432" r:id="rId157"/>
    <p:sldId id="433" r:id="rId158"/>
    <p:sldId id="434" r:id="rId159"/>
    <p:sldId id="435" r:id="rId160"/>
    <p:sldId id="436" r:id="rId161"/>
    <p:sldId id="437" r:id="rId162"/>
    <p:sldId id="438" r:id="rId163"/>
    <p:sldId id="439" r:id="rId164"/>
    <p:sldId id="440" r:id="rId165"/>
    <p:sldId id="441" r:id="rId166"/>
    <p:sldId id="442" r:id="rId167"/>
    <p:sldId id="443" r:id="rId168"/>
    <p:sldId id="444" r:id="rId169"/>
    <p:sldId id="445" r:id="rId170"/>
    <p:sldId id="446" r:id="rId171"/>
    <p:sldId id="447" r:id="rId172"/>
    <p:sldId id="449" r:id="rId173"/>
    <p:sldId id="457" r:id="rId174"/>
    <p:sldId id="458" r:id="rId175"/>
    <p:sldId id="459" r:id="rId17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34" d="100"/>
          <a:sy n="34" d="100"/>
        </p:scale>
        <p:origin x="-1088"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180" Type="http://schemas.openxmlformats.org/officeDocument/2006/relationships/viewProps" Target="viewProps.xml"/><Relationship Id="rId181" Type="http://schemas.openxmlformats.org/officeDocument/2006/relationships/theme" Target="theme/theme1.xml"/><Relationship Id="rId182"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notesMaster" Target="notesMasters/notesMaster1.xml"/><Relationship Id="rId178" Type="http://schemas.openxmlformats.org/officeDocument/2006/relationships/printerSettings" Target="printerSettings/printerSettings1.bin"/><Relationship Id="rId179" Type="http://schemas.openxmlformats.org/officeDocument/2006/relationships/presProps" Target="presProp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40" Type="http://schemas.openxmlformats.org/officeDocument/2006/relationships/slide" Target="slides/slide139.xml"/><Relationship Id="rId141" Type="http://schemas.openxmlformats.org/officeDocument/2006/relationships/slide" Target="slides/slide140.xml"/></Relationships>
</file>

<file path=ppt/media/image1.jpg>
</file>

<file path=ppt/media/image2.PNG>
</file>

<file path=ppt/media/image3.jpg>
</file>

<file path=ppt/media/image4.png>
</file>

<file path=ppt/media/image5.png>
</file>

<file path=ppt/media/image6.png>
</file>

<file path=ppt/media/image92.png>
</file>

<file path=ppt/media/image93.png>
</file>

<file path=ppt/media/image94.png>
</file>

<file path=ppt/media/image95.jpg>
</file>

<file path=ppt/media/image9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4609864-E61D-DB4C-81AF-0A092D1EFDC5}" type="datetimeFigureOut">
              <a:rPr lang="en-US" smtClean="0"/>
              <a:t>2/20/14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A4CE4AE-5C77-4B4A-ACF1-036B3CD9DC8E}" type="slidenum">
              <a:rPr lang="en-US" smtClean="0"/>
              <a:t>‹#›</a:t>
            </a:fld>
            <a:endParaRPr lang="en-US"/>
          </a:p>
        </p:txBody>
      </p:sp>
    </p:spTree>
    <p:extLst>
      <p:ext uri="{BB962C8B-B14F-4D97-AF65-F5344CB8AC3E}">
        <p14:creationId xmlns:p14="http://schemas.microsoft.com/office/powerpoint/2010/main" val="137058444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Freedman’s view, regression is not a particularly good way of</a:t>
            </a:r>
            <a:r>
              <a:rPr lang="en-US" baseline="0" dirty="0" smtClean="0"/>
              <a:t> doing empirical work in the social sciences today.  It’s simply too easy to let the statistical modeling substitute for real thinking, and it allows you to feign knowledge when you are in fact ignorant.  There is no getting around the fact that all statistical analysis for causal inference purposes depends on theoretical assumptions and knowledge of the thing you are studying.  </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25</a:t>
            </a:fld>
            <a:endParaRPr lang="en-US"/>
          </a:p>
        </p:txBody>
      </p:sp>
    </p:spTree>
    <p:extLst>
      <p:ext uri="{BB962C8B-B14F-4D97-AF65-F5344CB8AC3E}">
        <p14:creationId xmlns:p14="http://schemas.microsoft.com/office/powerpoint/2010/main" val="22418831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 will only briefly review the panel models, as this</a:t>
            </a:r>
            <a:r>
              <a:rPr lang="en-US" baseline="0" dirty="0" smtClean="0"/>
              <a:t> is a substantive area and I want to keep our focus on the DD model.  Earlier, we had repeated cross-sections.  But say that you had observations on the same unit (e.g., a student) at multiple points in time.  Say we are interested in the causal effect of marriage on earnings (“Marriage Premium”).  How do we estimate this in panel data?  The first difference model generates a new variable that is each variable minus itself (after minus before).  For those variables that do not change over time, such differing will simply eliminate the variable from analysis (Race2 – Race1=0 if Race doesn’t change between periods).  We will then estimate the delta parameter on D which is equal to the delta parameter if E[</a:t>
            </a:r>
            <a:r>
              <a:rPr lang="en-US" baseline="0" dirty="0" err="1" smtClean="0"/>
              <a:t>u|Data</a:t>
            </a:r>
            <a:r>
              <a:rPr lang="en-US" baseline="0" dirty="0" smtClean="0"/>
              <a:t>]=0.  This requires that u1 and u2 be uncorrelated with D1 and D2.  That is, four conditional mean assumptions: E[u1|D1]=0, E[u1|D2]=0, E[u2|D1]=0, and E[u2|D2=0].  This is required because the error term in this instance a linear function of u1 and u2 (as it is the difference in the error term). </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61</a:t>
            </a:fld>
            <a:endParaRPr lang="en-US"/>
          </a:p>
        </p:txBody>
      </p:sp>
    </p:spTree>
    <p:extLst>
      <p:ext uri="{BB962C8B-B14F-4D97-AF65-F5344CB8AC3E}">
        <p14:creationId xmlns:p14="http://schemas.microsoft.com/office/powerpoint/2010/main" val="10154547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STATA syntax for estimating a panel requires first that we “time series set the data” according to the name of the panel unit identifier and the time</a:t>
            </a:r>
            <a:r>
              <a:rPr lang="en-US" baseline="0" dirty="0" smtClean="0"/>
              <a:t> variable.  Here that is done using the command –</a:t>
            </a:r>
            <a:r>
              <a:rPr lang="en-US" baseline="0" dirty="0" err="1" smtClean="0"/>
              <a:t>tsset</a:t>
            </a:r>
            <a:r>
              <a:rPr lang="en-US" baseline="0" dirty="0" smtClean="0"/>
              <a:t>-.  Since firms are observed twice (before and after) ,the panel unit is ID and the time variable is </a:t>
            </a:r>
            <a:r>
              <a:rPr lang="en-US" baseline="0" dirty="0" err="1" smtClean="0"/>
              <a:t>postperiod</a:t>
            </a:r>
            <a:r>
              <a:rPr lang="en-US" baseline="0" dirty="0" smtClean="0"/>
              <a:t> (</a:t>
            </a:r>
            <a:r>
              <a:rPr lang="en-US" baseline="0" dirty="0" err="1" smtClean="0"/>
              <a:t>equalling</a:t>
            </a:r>
            <a:r>
              <a:rPr lang="en-US" baseline="0" dirty="0" smtClean="0"/>
              <a:t> 1 for post-period and 0 for pre-period).  See here how we generate the first difference:  we use the D1. (D1 </a:t>
            </a:r>
            <a:br>
              <a:rPr lang="en-US" baseline="0" dirty="0" smtClean="0"/>
            </a:br>
            <a:r>
              <a:rPr lang="en-US" baseline="0" dirty="0" smtClean="0"/>
              <a:t>“dot”).  The D1 creates a new variable that is a one-period difference within the ID unit.  Notice, because we first “</a:t>
            </a:r>
            <a:r>
              <a:rPr lang="en-US" baseline="0" dirty="0" err="1" smtClean="0"/>
              <a:t>tsset</a:t>
            </a:r>
            <a:r>
              <a:rPr lang="en-US" baseline="0" dirty="0" smtClean="0"/>
              <a:t> the data” by unit (ID) and time dimension (POSTPERIOD), this command using D1.emptot made it easier to construct a differencing command “vertically”, even though “generate” only works </a:t>
            </a:r>
            <a:r>
              <a:rPr lang="en-US" baseline="0" dirty="0" err="1" smtClean="0"/>
              <a:t>horiontally</a:t>
            </a:r>
            <a:r>
              <a:rPr lang="en-US" baseline="0" dirty="0" smtClean="0"/>
              <a:t>.  This is a nice trick.  You can do the math yourself to see, also, that the </a:t>
            </a:r>
            <a:r>
              <a:rPr lang="en-US" baseline="0" dirty="0" err="1" smtClean="0"/>
              <a:t>emptot_delta</a:t>
            </a:r>
            <a:r>
              <a:rPr lang="en-US" baseline="0" dirty="0" smtClean="0"/>
              <a:t> variable equals </a:t>
            </a:r>
            <a:r>
              <a:rPr lang="en-US" baseline="0" dirty="0" err="1" smtClean="0"/>
              <a:t>emptot</a:t>
            </a:r>
            <a:r>
              <a:rPr lang="en-US" baseline="0" dirty="0" smtClean="0"/>
              <a:t> in period 1 minus </a:t>
            </a:r>
            <a:r>
              <a:rPr lang="en-US" baseline="0" dirty="0" err="1" smtClean="0"/>
              <a:t>emptot</a:t>
            </a:r>
            <a:r>
              <a:rPr lang="en-US" baseline="0" dirty="0" smtClean="0"/>
              <a:t> in period 0 for each ID unit (24-40.5=-16.5; 11.5-13.75 = -2.25).  </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62</a:t>
            </a:fld>
            <a:endParaRPr lang="en-US"/>
          </a:p>
        </p:txBody>
      </p:sp>
    </p:spTree>
    <p:extLst>
      <p:ext uri="{BB962C8B-B14F-4D97-AF65-F5344CB8AC3E}">
        <p14:creationId xmlns:p14="http://schemas.microsoft.com/office/powerpoint/2010/main" val="41109409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regress the DELTA variable onto the DUMMY variable.  I’ve used robust for this analysis so you can see the alternative</a:t>
            </a:r>
            <a:r>
              <a:rPr lang="en-US" baseline="0" dirty="0" smtClean="0"/>
              <a:t> command in action.  Again, we see that the NJ coefficient is 2.75, though it’s standard errors are slightly larger. (As we used clustering before and robust now, these aren’t directly comparable).</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63</a:t>
            </a:fld>
            <a:endParaRPr lang="en-US"/>
          </a:p>
        </p:txBody>
      </p:sp>
    </p:spTree>
    <p:extLst>
      <p:ext uri="{BB962C8B-B14F-4D97-AF65-F5344CB8AC3E}">
        <p14:creationId xmlns:p14="http://schemas.microsoft.com/office/powerpoint/2010/main" val="30322183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I’d like to go over some practical issues for you to better understand</a:t>
            </a:r>
            <a:r>
              <a:rPr lang="en-US" baseline="0" dirty="0" smtClean="0"/>
              <a:t> some of the factors that can threaten the validity of your DD research design.</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64</a:t>
            </a:fld>
            <a:endParaRPr lang="en-US"/>
          </a:p>
        </p:txBody>
      </p:sp>
    </p:spTree>
    <p:extLst>
      <p:ext uri="{BB962C8B-B14F-4D97-AF65-F5344CB8AC3E}">
        <p14:creationId xmlns:p14="http://schemas.microsoft.com/office/powerpoint/2010/main" val="8553279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73</a:t>
            </a:fld>
            <a:endParaRPr lang="en-US"/>
          </a:p>
        </p:txBody>
      </p:sp>
    </p:spTree>
    <p:extLst>
      <p:ext uri="{BB962C8B-B14F-4D97-AF65-F5344CB8AC3E}">
        <p14:creationId xmlns:p14="http://schemas.microsoft.com/office/powerpoint/2010/main" val="18315422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 are time-varying covariates (t), unit varying covariates (i), and group covariates (j).  There’s a before and after dummy (tau), a group dummy</a:t>
            </a:r>
            <a:r>
              <a:rPr lang="en-US" baseline="0" dirty="0" smtClean="0"/>
              <a:t> (delta), a treatment unit dummy (TREAT), and then interactions of all of them.  </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76</a:t>
            </a:fld>
            <a:endParaRPr lang="en-US"/>
          </a:p>
        </p:txBody>
      </p:sp>
    </p:spTree>
    <p:extLst>
      <p:ext uri="{BB962C8B-B14F-4D97-AF65-F5344CB8AC3E}">
        <p14:creationId xmlns:p14="http://schemas.microsoft.com/office/powerpoint/2010/main" val="12107195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100</a:t>
            </a:fld>
            <a:endParaRPr lang="en-US"/>
          </a:p>
        </p:txBody>
      </p:sp>
    </p:spTree>
    <p:extLst>
      <p:ext uri="{BB962C8B-B14F-4D97-AF65-F5344CB8AC3E}">
        <p14:creationId xmlns:p14="http://schemas.microsoft.com/office/powerpoint/2010/main" val="485845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Cheng and Hoekstra calculate what</a:t>
            </a:r>
            <a:r>
              <a:rPr lang="en-US" baseline="0" dirty="0" smtClean="0"/>
              <a:t> they call the “lower bound” of each estimate by the following: </a:t>
            </a:r>
            <a:r>
              <a:rPr lang="en-US" baseline="0" dirty="0" err="1" smtClean="0"/>
              <a:t>coeff</a:t>
            </a:r>
            <a:r>
              <a:rPr lang="en-US" baseline="0" dirty="0" smtClean="0"/>
              <a:t> – (2xSE).  This then provides a lower bound estimate of the lowest possible measure they can find from these data using the coefficient and the standard errors within a 95% confidence.  </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102</a:t>
            </a:fld>
            <a:endParaRPr lang="en-US"/>
          </a:p>
        </p:txBody>
      </p:sp>
    </p:spTree>
    <p:extLst>
      <p:ext uri="{BB962C8B-B14F-4D97-AF65-F5344CB8AC3E}">
        <p14:creationId xmlns:p14="http://schemas.microsoft.com/office/powerpoint/2010/main" val="4123637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find this picture weird.  Remember: FL enacted in 2005.  So why is the red line shown</a:t>
            </a:r>
            <a:r>
              <a:rPr lang="en-US" baseline="0" dirty="0" smtClean="0"/>
              <a:t> in 2004? I’ve never understood this and I’ve seen Mark present it twice.  Anyhow, notice how the change in Florida occurs immediately after the law change.  You see Florida rising but the other states flat.  Also, the fact that these two sets differ in levels is irrelevant – the difference between FL and other states is the </a:t>
            </a:r>
            <a:r>
              <a:rPr lang="en-US" baseline="0" dirty="0" err="1" smtClean="0"/>
              <a:t>D_i</a:t>
            </a:r>
            <a:r>
              <a:rPr lang="en-US" baseline="0" dirty="0" smtClean="0"/>
              <a:t> variable.  The DD estimator uses the change in differences pre and post-treatment.  It’s what happens to that difference post-treatment that matters here. </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105</a:t>
            </a:fld>
            <a:endParaRPr lang="en-US"/>
          </a:p>
        </p:txBody>
      </p:sp>
    </p:spTree>
    <p:extLst>
      <p:ext uri="{BB962C8B-B14F-4D97-AF65-F5344CB8AC3E}">
        <p14:creationId xmlns:p14="http://schemas.microsoft.com/office/powerpoint/2010/main" val="21034411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algebra of least squares is</a:t>
            </a:r>
            <a:r>
              <a:rPr lang="en-US" baseline="0" dirty="0" smtClean="0"/>
              <a:t> such that when you estimate the conditional mean of Y as a function of a post-treatment dummy (T), a treatment group dummy (D) and an interaction (</a:t>
            </a:r>
            <a:r>
              <a:rPr lang="en-US" baseline="0" dirty="0" err="1" smtClean="0"/>
              <a:t>DxT</a:t>
            </a:r>
            <a:r>
              <a:rPr lang="en-US" baseline="0" dirty="0" smtClean="0"/>
              <a:t>), the coefficient on the interaction identifies the space in the top right with the arrow connecting the hollow circle and the black circle.  This is the causal effect of the treatment obviously if and only if the dashed upward slop from E[Y0(0)|D=1] in pre-treatment to E[Y0(1)|D=1] in post-treatment is correct.  But that is only the case because our </a:t>
            </a:r>
            <a:r>
              <a:rPr lang="en-US" b="1" baseline="0" dirty="0" smtClean="0"/>
              <a:t>control group’s time path</a:t>
            </a:r>
            <a:r>
              <a:rPr lang="en-US" b="0" baseline="0" dirty="0" smtClean="0"/>
              <a:t> is the parallel line beneath it.  Hence we see the critical nature of the correctly choosing the proper control units – these units must be chosen because they uniquely exhibit the temporal dynamics over this period that is </a:t>
            </a:r>
            <a:r>
              <a:rPr lang="en-US" b="1" baseline="0" dirty="0" smtClean="0"/>
              <a:t>identical</a:t>
            </a:r>
            <a:r>
              <a:rPr lang="en-US" b="0" baseline="0" dirty="0" smtClean="0"/>
              <a:t> to that of our treatment group’s counterfactual time path.</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128</a:t>
            </a:fld>
            <a:endParaRPr lang="en-US"/>
          </a:p>
        </p:txBody>
      </p:sp>
    </p:spTree>
    <p:extLst>
      <p:ext uri="{BB962C8B-B14F-4D97-AF65-F5344CB8AC3E}">
        <p14:creationId xmlns:p14="http://schemas.microsoft.com/office/powerpoint/2010/main" val="4236708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(simple)</a:t>
            </a:r>
            <a:r>
              <a:rPr lang="en-US" baseline="0" dirty="0" smtClean="0"/>
              <a:t> regression is the most common way you’ll see DD models estimated.  Let D be the binary indicator for treatment, and T be a binary indicator for the post-treatment period.  The interaction, D x T, is the product of D and T, so is equal to 1 only when D and T equal 1.  It is equal to zero for the comparison group units, the pre-treatment period or both. Note that the coefficients – mu, gamma, tau and delta – all assume that you have held everything else constant</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53</a:t>
            </a:fld>
            <a:endParaRPr lang="en-US"/>
          </a:p>
        </p:txBody>
      </p:sp>
    </p:spTree>
    <p:extLst>
      <p:ext uri="{BB962C8B-B14F-4D97-AF65-F5344CB8AC3E}">
        <p14:creationId xmlns:p14="http://schemas.microsoft.com/office/powerpoint/2010/main" val="4452202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would encourage you to read</a:t>
            </a:r>
            <a:r>
              <a:rPr lang="en-US" baseline="0" dirty="0" smtClean="0"/>
              <a:t> the last three mainly. I personally like reading statistical software documentation because in it, the authors are often “speaking my language” since I am first and foremost an applied </a:t>
            </a:r>
            <a:r>
              <a:rPr lang="en-US" baseline="0" dirty="0" err="1" smtClean="0"/>
              <a:t>microeconomist</a:t>
            </a:r>
            <a:r>
              <a:rPr lang="en-US" baseline="0" dirty="0" smtClean="0"/>
              <a:t> (as opposed to an econometrician).  Because the authors are explaining precisely how particular parameters are calculated, I can often see things in it that I didn’t understand from the original piece.  The creation of the V matrix of weights is clearer in reading the 2011 JSS piece than was the case for me in reading the 2010 JASA.</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131</a:t>
            </a:fld>
            <a:endParaRPr lang="en-US"/>
          </a:p>
        </p:txBody>
      </p:sp>
    </p:spTree>
    <p:extLst>
      <p:ext uri="{BB962C8B-B14F-4D97-AF65-F5344CB8AC3E}">
        <p14:creationId xmlns:p14="http://schemas.microsoft.com/office/powerpoint/2010/main" val="2292186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go back to the graphical diff-in-diff</a:t>
            </a:r>
            <a:r>
              <a:rPr lang="en-US" baseline="0" dirty="0" smtClean="0"/>
              <a:t> that we presented earlier.  Notice what I’ve marked (the vertical bar will help maybe distinguish the two time periods.  When D=0 and T=0, then Y is determined by mu plus the error term.  These points are average outcomes, so the average is mu if E[</a:t>
            </a:r>
            <a:r>
              <a:rPr lang="en-US" baseline="0" dirty="0" err="1" smtClean="0"/>
              <a:t>e|D,T</a:t>
            </a:r>
            <a:r>
              <a:rPr lang="en-US" baseline="0" dirty="0" smtClean="0"/>
              <a:t>]=0 (see previous slide).  If D=1, then E[Y]=</a:t>
            </a:r>
            <a:r>
              <a:rPr lang="en-US" baseline="0" dirty="0" err="1" smtClean="0"/>
              <a:t>mu+tau</a:t>
            </a:r>
            <a:r>
              <a:rPr lang="en-US" baseline="0" dirty="0" smtClean="0"/>
              <a:t>.  Note that since D=1 but T=0, this is just the baseline difference in average outcomes for the treatment and control group in the pre-treatment period (hence it’s appearance on the top left).  If T=1 but D=0, then it’s mu + tau (substituting T=1 and D=0 into the equation). Finally, for T=1 and D=1, it’s all four coefficients, which is the top right. </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54</a:t>
            </a:fld>
            <a:endParaRPr lang="en-US"/>
          </a:p>
        </p:txBody>
      </p:sp>
    </p:spTree>
    <p:extLst>
      <p:ext uri="{BB962C8B-B14F-4D97-AF65-F5344CB8AC3E}">
        <p14:creationId xmlns:p14="http://schemas.microsoft.com/office/powerpoint/2010/main" val="1728647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that the regression</a:t>
            </a:r>
            <a:r>
              <a:rPr lang="en-US" baseline="0" dirty="0" smtClean="0"/>
              <a:t> model is </a:t>
            </a:r>
            <a:r>
              <a:rPr lang="en-US" baseline="0" dirty="0" err="1" smtClean="0"/>
              <a:t>mu+gD+tT+d</a:t>
            </a:r>
            <a:r>
              <a:rPr lang="en-US" baseline="0" dirty="0" smtClean="0"/>
              <a:t>(</a:t>
            </a:r>
            <a:r>
              <a:rPr lang="en-US" baseline="0" dirty="0" err="1" smtClean="0"/>
              <a:t>DxT</a:t>
            </a:r>
            <a:r>
              <a:rPr lang="en-US" baseline="0" dirty="0" smtClean="0"/>
              <a:t>)+e where D, T and </a:t>
            </a:r>
            <a:r>
              <a:rPr lang="en-US" baseline="0" dirty="0" err="1" smtClean="0"/>
              <a:t>DxT</a:t>
            </a:r>
            <a:r>
              <a:rPr lang="en-US" baseline="0" dirty="0" smtClean="0"/>
              <a:t> all have their respective coefficients, g, t and d.  OLS estimates of delta is equivalent to the following steps:  1. difference between treatment (mu + gamma) and control (mu) in the pre-treatment period (D0); 2. difference between treatment (</a:t>
            </a:r>
            <a:r>
              <a:rPr lang="en-US" baseline="0" dirty="0" err="1" smtClean="0"/>
              <a:t>mu+gamma+tau+delta</a:t>
            </a:r>
            <a:r>
              <a:rPr lang="en-US" baseline="0" dirty="0" smtClean="0"/>
              <a:t>) and control (</a:t>
            </a:r>
            <a:r>
              <a:rPr lang="en-US" baseline="0" dirty="0" err="1" smtClean="0"/>
              <a:t>mu+tau</a:t>
            </a:r>
            <a:r>
              <a:rPr lang="en-US" baseline="0" dirty="0" smtClean="0"/>
              <a:t>) in the post-treatment period (D1); 3.  difference between the post-treatment difference (D1) and the pre-treatment difference (D0).  The “differences in the differences” estimator is at the bottom right, and it is consistently estimating the actual parameter of interest if the parallel trends assumption holds.</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55</a:t>
            </a:fld>
            <a:endParaRPr lang="en-US"/>
          </a:p>
        </p:txBody>
      </p:sp>
    </p:spTree>
    <p:extLst>
      <p:ext uri="{BB962C8B-B14F-4D97-AF65-F5344CB8AC3E}">
        <p14:creationId xmlns:p14="http://schemas.microsoft.com/office/powerpoint/2010/main" val="17286475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look at the same statistical</a:t>
            </a:r>
            <a:r>
              <a:rPr lang="en-US" baseline="0" dirty="0" smtClean="0"/>
              <a:t> model estimated with OLS but now we are going to examine the differences in differences with a table. OLS estimates the differences in the differences and you get the same answer whether you do these differences horizontally (row by row) and then differencing down (</a:t>
            </a:r>
            <a:r>
              <a:rPr lang="en-US" baseline="0" dirty="0" err="1" smtClean="0"/>
              <a:t>tau+delta</a:t>
            </a:r>
            <a:r>
              <a:rPr lang="en-US" baseline="0" dirty="0" smtClean="0"/>
              <a:t>)-(tau)=delta, or if you were to do the initial differences vertically for each After (</a:t>
            </a:r>
            <a:r>
              <a:rPr lang="en-US" baseline="0" dirty="0" err="1" smtClean="0"/>
              <a:t>gamma+delta</a:t>
            </a:r>
            <a:r>
              <a:rPr lang="en-US" baseline="0" dirty="0" smtClean="0"/>
              <a:t>) and Before column (gamma) and then </a:t>
            </a:r>
            <a:r>
              <a:rPr lang="en-US" baseline="0" dirty="0" err="1" smtClean="0"/>
              <a:t>differenceing</a:t>
            </a:r>
            <a:r>
              <a:rPr lang="en-US" baseline="0" dirty="0" smtClean="0"/>
              <a:t> those two cells to get delta.  OLS essentially isolates the treatment effect because the elements of the determinants of Y are linear.  Thus, differences works. </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56</a:t>
            </a:fld>
            <a:endParaRPr lang="en-US"/>
          </a:p>
        </p:txBody>
      </p:sp>
    </p:spTree>
    <p:extLst>
      <p:ext uri="{BB962C8B-B14F-4D97-AF65-F5344CB8AC3E}">
        <p14:creationId xmlns:p14="http://schemas.microsoft.com/office/powerpoint/2010/main" val="15901874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actually implement this regression model in STATA?  I’ve distributed the dataset for the Card and Krueger minimum wage data to you already. It’s entitled CK1994_longformat.dta.  Type in</a:t>
            </a:r>
            <a:r>
              <a:rPr lang="en-US" baseline="0" dirty="0" smtClean="0"/>
              <a:t> “use CK1994_longformat.dta, clear” from the command prompt.  Then describe the variables IS </a:t>
            </a:r>
            <a:r>
              <a:rPr lang="en-US" baseline="0" dirty="0" err="1" smtClean="0"/>
              <a:t>nj</a:t>
            </a:r>
            <a:r>
              <a:rPr lang="en-US" baseline="0" dirty="0" smtClean="0"/>
              <a:t> </a:t>
            </a:r>
            <a:r>
              <a:rPr lang="en-US" baseline="0" dirty="0" err="1" smtClean="0"/>
              <a:t>postperiod</a:t>
            </a:r>
            <a:r>
              <a:rPr lang="en-US" baseline="0" dirty="0" smtClean="0"/>
              <a:t> </a:t>
            </a:r>
            <a:r>
              <a:rPr lang="en-US" baseline="0" dirty="0" err="1" smtClean="0"/>
              <a:t>emptot</a:t>
            </a:r>
            <a:r>
              <a:rPr lang="en-US" baseline="0" dirty="0" smtClean="0"/>
              <a:t>.  The first variable is the restaurant index which identifies a particular restaurant.  Notice that there are two copies of each ID identifier.  Next is the NJ variable.  This is a dummy variable </a:t>
            </a:r>
            <a:r>
              <a:rPr lang="en-US" baseline="0" dirty="0" err="1" smtClean="0"/>
              <a:t>equalling</a:t>
            </a:r>
            <a:r>
              <a:rPr lang="en-US" baseline="0" dirty="0" smtClean="0"/>
              <a:t> 1 if NJ, 0 if PA.  Next, look at the variable “</a:t>
            </a:r>
            <a:r>
              <a:rPr lang="en-US" baseline="0" dirty="0" err="1" smtClean="0"/>
              <a:t>postperiod</a:t>
            </a:r>
            <a:r>
              <a:rPr lang="en-US" baseline="0" dirty="0" smtClean="0"/>
              <a:t>”.  This is a dummy </a:t>
            </a:r>
            <a:r>
              <a:rPr lang="en-US" baseline="0" dirty="0" err="1" smtClean="0"/>
              <a:t>equalling</a:t>
            </a:r>
            <a:r>
              <a:rPr lang="en-US" baseline="0" dirty="0" smtClean="0"/>
              <a:t> 1 if it’s after the minimum wage increase and 0 if before.  Notice that for each ID value, there is a record corresponding to the pre-period (</a:t>
            </a:r>
            <a:r>
              <a:rPr lang="en-US" baseline="0" dirty="0" err="1" smtClean="0"/>
              <a:t>postperiod</a:t>
            </a:r>
            <a:r>
              <a:rPr lang="en-US" baseline="0" dirty="0" smtClean="0"/>
              <a:t>=0) and a record corresponding to the post-period (</a:t>
            </a:r>
            <a:r>
              <a:rPr lang="en-US" baseline="0" dirty="0" err="1" smtClean="0"/>
              <a:t>postperiod</a:t>
            </a:r>
            <a:r>
              <a:rPr lang="en-US" baseline="0" dirty="0" smtClean="0"/>
              <a:t>=1). Finally, we have full time equivalent employment levels.  </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57</a:t>
            </a:fld>
            <a:endParaRPr lang="en-US"/>
          </a:p>
        </p:txBody>
      </p:sp>
    </p:spTree>
    <p:extLst>
      <p:ext uri="{BB962C8B-B14F-4D97-AF65-F5344CB8AC3E}">
        <p14:creationId xmlns:p14="http://schemas.microsoft.com/office/powerpoint/2010/main" val="8886166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I want to estimate the model we’ve discussed so far.  For this model, you need three explanatory variables:  a post-period indicator (which we have already), a cross-sectional indicator to distinguish the treatment from the control (which we have), and a variable that is the product of them both, which we do not have.  Therefore we will need to generate that variable now.  Notice how I generate it: by using the –generate- command.  And notice that I’m using –gen- to simply create the product of the two variables, </a:t>
            </a:r>
            <a:r>
              <a:rPr lang="en-US" baseline="0" dirty="0" err="1" smtClean="0"/>
              <a:t>nj</a:t>
            </a:r>
            <a:r>
              <a:rPr lang="en-US" baseline="0" dirty="0" smtClean="0"/>
              <a:t> and </a:t>
            </a:r>
            <a:r>
              <a:rPr lang="en-US" baseline="0" dirty="0" err="1" smtClean="0"/>
              <a:t>postperiod</a:t>
            </a:r>
            <a:r>
              <a:rPr lang="en-US" baseline="0" dirty="0" smtClean="0"/>
              <a:t>.  Since both are dummy variables, the product of the two will be equal to 1 only when both </a:t>
            </a:r>
            <a:r>
              <a:rPr lang="en-US" baseline="0" dirty="0" err="1" smtClean="0"/>
              <a:t>nj</a:t>
            </a:r>
            <a:r>
              <a:rPr lang="en-US" baseline="0" dirty="0" smtClean="0"/>
              <a:t> and </a:t>
            </a:r>
            <a:r>
              <a:rPr lang="en-US" baseline="0" dirty="0" err="1" smtClean="0"/>
              <a:t>postperiod</a:t>
            </a:r>
            <a:r>
              <a:rPr lang="en-US" baseline="0" dirty="0" smtClean="0"/>
              <a:t> are 1. Now, we’re ready.  We want to estimate the simple statistical model equivalent of the equation on the previous slides by typing “regress OUTCOME VARIABLES”, or here “</a:t>
            </a:r>
            <a:r>
              <a:rPr lang="en-US" baseline="0" dirty="0" err="1" smtClean="0"/>
              <a:t>reg</a:t>
            </a:r>
            <a:r>
              <a:rPr lang="en-US" baseline="0" dirty="0" smtClean="0"/>
              <a:t> </a:t>
            </a:r>
            <a:r>
              <a:rPr lang="en-US" baseline="0" dirty="0" err="1" smtClean="0"/>
              <a:t>emptot</a:t>
            </a:r>
            <a:r>
              <a:rPr lang="en-US" baseline="0" dirty="0" smtClean="0"/>
              <a:t> </a:t>
            </a:r>
            <a:r>
              <a:rPr lang="en-US" baseline="0" dirty="0" err="1" smtClean="0"/>
              <a:t>postperiod</a:t>
            </a:r>
            <a:r>
              <a:rPr lang="en-US" baseline="0" dirty="0" smtClean="0"/>
              <a:t> </a:t>
            </a:r>
            <a:r>
              <a:rPr lang="en-US" baseline="0" dirty="0" err="1" smtClean="0"/>
              <a:t>nj</a:t>
            </a:r>
            <a:r>
              <a:rPr lang="en-US" baseline="0" dirty="0" smtClean="0"/>
              <a:t> </a:t>
            </a:r>
            <a:r>
              <a:rPr lang="en-US" baseline="0" dirty="0" err="1" smtClean="0"/>
              <a:t>nj_X_post</a:t>
            </a:r>
            <a:r>
              <a:rPr lang="en-US" baseline="0" dirty="0" smtClean="0"/>
              <a:t>”.  That is independently enough to estimate the coefficients of interest, but this model will assume that the error term is spherical (</a:t>
            </a:r>
            <a:r>
              <a:rPr lang="en-US" baseline="0" dirty="0" err="1" smtClean="0"/>
              <a:t>homoskedasticity</a:t>
            </a:r>
            <a:r>
              <a:rPr lang="en-US" baseline="0" dirty="0" smtClean="0"/>
              <a:t> assumption).  We can automatically correct for this flawed assumption by correcting the standard errors for </a:t>
            </a:r>
            <a:r>
              <a:rPr lang="en-US" baseline="0" dirty="0" err="1" smtClean="0"/>
              <a:t>heteroskedasticity</a:t>
            </a:r>
            <a:r>
              <a:rPr lang="en-US" baseline="0" dirty="0" smtClean="0"/>
              <a:t> using the “, robust” command. This will adjust the standard errors by implementing the Huber-White sandwich estimator that corrects for when the variance in the disturbances is non-spherical. But, as we will learn when you return from spring break, </a:t>
            </a:r>
            <a:r>
              <a:rPr lang="en-US" baseline="0" dirty="0" err="1" smtClean="0"/>
              <a:t>heteroskedasticity</a:t>
            </a:r>
            <a:r>
              <a:rPr lang="en-US" baseline="0" dirty="0" smtClean="0"/>
              <a:t> is not the only worry we often have when it comes to the unobserved factors that determine the outcome.  Another is serial correlation in the disturbances, which is to say that errors are correlated for units, I, over time, T.  Bertrand, </a:t>
            </a:r>
            <a:r>
              <a:rPr lang="en-US" baseline="0" dirty="0" err="1" smtClean="0"/>
              <a:t>Duflo</a:t>
            </a:r>
            <a:r>
              <a:rPr lang="en-US" baseline="0" dirty="0" smtClean="0"/>
              <a:t> and </a:t>
            </a:r>
            <a:r>
              <a:rPr lang="en-US" baseline="0" dirty="0" err="1" smtClean="0"/>
              <a:t>Mullainthan</a:t>
            </a:r>
            <a:r>
              <a:rPr lang="en-US" baseline="0" dirty="0" smtClean="0"/>
              <a:t> have a paper in the 2004 QJE entitled “Should we Trust DD?” in which they show that the </a:t>
            </a:r>
            <a:r>
              <a:rPr lang="en-US" baseline="0" dirty="0" err="1" smtClean="0"/>
              <a:t>heteroskedasticity</a:t>
            </a:r>
            <a:r>
              <a:rPr lang="en-US" baseline="0" dirty="0" smtClean="0"/>
              <a:t> correction of the Huber-White yields </a:t>
            </a:r>
            <a:r>
              <a:rPr lang="en-US" baseline="0" dirty="0" err="1" smtClean="0"/>
              <a:t>Ses</a:t>
            </a:r>
            <a:r>
              <a:rPr lang="en-US" baseline="0" dirty="0" smtClean="0"/>
              <a:t> that are too small.  They review a number of adjustments, one of which is to cluster the standard errors within a given grouping level, and recommend using the level of the treatment itself as the cluster.  This means that within that level (the cluster), error values are </a:t>
            </a:r>
            <a:r>
              <a:rPr lang="en-US" baseline="0" dirty="0" err="1" smtClean="0"/>
              <a:t>iid</a:t>
            </a:r>
            <a:r>
              <a:rPr lang="en-US" baseline="0" dirty="0" smtClean="0"/>
              <a:t>.  But not across clusters.  As we only have a single treatment and control, we’d only have two units, so here I am going to cluster at the firm level (ID), but note we will return to this soon.  The interpretation here is of importance for the time being: we see in the STATA output the following.  The first column lists variables names, the second coefficient estimates, and the third the standard error.  The remainder is the t-statistic, the p-value for the coefficient, and 95% confidence intervals.  The outcome is “</a:t>
            </a:r>
            <a:r>
              <a:rPr lang="en-US" baseline="0" dirty="0" err="1" smtClean="0"/>
              <a:t>emptot</a:t>
            </a:r>
            <a:r>
              <a:rPr lang="en-US" baseline="0" dirty="0" smtClean="0"/>
              <a:t>” (hence why it appears in the column header).  The first row is the coefficient and test statistics corresponding to the </a:t>
            </a:r>
            <a:r>
              <a:rPr lang="en-US" baseline="0" dirty="0" err="1" smtClean="0"/>
              <a:t>postperiod</a:t>
            </a:r>
            <a:r>
              <a:rPr lang="en-US" baseline="0" dirty="0" smtClean="0"/>
              <a:t> covariate.  As </a:t>
            </a:r>
            <a:r>
              <a:rPr lang="en-US" baseline="0" dirty="0" err="1" smtClean="0"/>
              <a:t>emptot</a:t>
            </a:r>
            <a:r>
              <a:rPr lang="en-US" baseline="0" dirty="0" smtClean="0"/>
              <a:t> is in levels, we find that the </a:t>
            </a:r>
            <a:r>
              <a:rPr lang="en-US" baseline="0" dirty="0" err="1" smtClean="0"/>
              <a:t>postperiod</a:t>
            </a:r>
            <a:r>
              <a:rPr lang="en-US" baseline="0" dirty="0" smtClean="0"/>
              <a:t> variable is 2.17 units lower in FTE employment (hours).  But, this is over the treatment and the control (T=1 yields mu + tau recall).  Next we see </a:t>
            </a:r>
            <a:r>
              <a:rPr lang="en-US" baseline="0" dirty="0" err="1" smtClean="0"/>
              <a:t>nj</a:t>
            </a:r>
            <a:r>
              <a:rPr lang="en-US" baseline="0" dirty="0" smtClean="0"/>
              <a:t>, the dummy for the treatment unit, and we find that New Jersey has on average 2.89 lower FTE employment than Eastern PA in this sample.  Recall, D=1 would yield just </a:t>
            </a:r>
            <a:r>
              <a:rPr lang="en-US" baseline="0" dirty="0" err="1" smtClean="0"/>
              <a:t>mu+gamma</a:t>
            </a:r>
            <a:r>
              <a:rPr lang="en-US" baseline="0" dirty="0" smtClean="0"/>
              <a:t> if pre-period.  Finally, we have the product of NJ and POSTPERIOD: 2.75.  Here we find that NJ employment (FTE) rose 2.75 hours over the estimated counterfactual, where our counterfactual was estimated using PA’s before and after data.  Notice, the assumptions are operating in our minds but not in the statistical tables – this is only causal if E[Y^0(1)-E[Y^0(0)|D=1] = E[Y^0(1)-E[Y^0(0)|D=0] – that is, what happened in PA would’ve happened in NJ.  It’s a quite strong assumption, so for our purposes, we want to </a:t>
            </a:r>
            <a:r>
              <a:rPr lang="en-US" baseline="0" dirty="0" err="1" smtClean="0"/>
              <a:t>defned</a:t>
            </a:r>
            <a:r>
              <a:rPr lang="en-US" baseline="0" dirty="0" smtClean="0"/>
              <a:t> the result.  We will only note how this result was generated.</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58</a:t>
            </a:fld>
            <a:endParaRPr lang="en-US"/>
          </a:p>
        </p:txBody>
      </p:sp>
    </p:spTree>
    <p:extLst>
      <p:ext uri="{BB962C8B-B14F-4D97-AF65-F5344CB8AC3E}">
        <p14:creationId xmlns:p14="http://schemas.microsoft.com/office/powerpoint/2010/main" val="17780385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way to estimate the same thing in</a:t>
            </a:r>
            <a:r>
              <a:rPr lang="en-US" baseline="0" dirty="0" smtClean="0"/>
              <a:t> STATA 12 is to use the ## operators.  These will generate the dummy variable product between </a:t>
            </a:r>
            <a:r>
              <a:rPr lang="en-US" baseline="0" dirty="0" err="1" smtClean="0"/>
              <a:t>nj</a:t>
            </a:r>
            <a:r>
              <a:rPr lang="en-US" baseline="0" dirty="0" smtClean="0"/>
              <a:t> and </a:t>
            </a:r>
            <a:r>
              <a:rPr lang="en-US" baseline="0" dirty="0" err="1" smtClean="0"/>
              <a:t>postperiod</a:t>
            </a:r>
            <a:r>
              <a:rPr lang="en-US" baseline="0" dirty="0" smtClean="0"/>
              <a:t> by </a:t>
            </a:r>
            <a:r>
              <a:rPr lang="en-US" baseline="0" dirty="0" err="1" smtClean="0"/>
              <a:t>simplying</a:t>
            </a:r>
            <a:r>
              <a:rPr lang="en-US" baseline="0" dirty="0" smtClean="0"/>
              <a:t> regressing </a:t>
            </a:r>
            <a:r>
              <a:rPr lang="en-US" baseline="0" dirty="0" err="1" smtClean="0"/>
              <a:t>emptot</a:t>
            </a:r>
            <a:r>
              <a:rPr lang="en-US" baseline="0" dirty="0" smtClean="0"/>
              <a:t> onto </a:t>
            </a:r>
            <a:r>
              <a:rPr lang="en-US" baseline="0" dirty="0" err="1" smtClean="0"/>
              <a:t>nj</a:t>
            </a:r>
            <a:r>
              <a:rPr lang="en-US" baseline="0" dirty="0" smtClean="0"/>
              <a:t>##</a:t>
            </a:r>
            <a:r>
              <a:rPr lang="en-US" baseline="0" dirty="0" err="1" smtClean="0"/>
              <a:t>postperiod</a:t>
            </a:r>
            <a:r>
              <a:rPr lang="en-US" baseline="0" dirty="0" smtClean="0"/>
              <a:t>.  Notice that since you did it in the context of running the regression, it created three temporary variables: 1.postperiod, 1.nj, and a dummy for the interaction when each is 1. Notice that the result is the same.</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59</a:t>
            </a:fld>
            <a:endParaRPr lang="en-US"/>
          </a:p>
        </p:txBody>
      </p:sp>
    </p:spTree>
    <p:extLst>
      <p:ext uri="{BB962C8B-B14F-4D97-AF65-F5344CB8AC3E}">
        <p14:creationId xmlns:p14="http://schemas.microsoft.com/office/powerpoint/2010/main" val="39932649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controls (X).</a:t>
            </a:r>
            <a:r>
              <a:rPr lang="en-US" baseline="0" dirty="0" smtClean="0"/>
              <a:t>  Note that this is similar to what </a:t>
            </a:r>
            <a:r>
              <a:rPr lang="en-US" baseline="0" dirty="0" err="1" smtClean="0"/>
              <a:t>Angrist</a:t>
            </a:r>
            <a:r>
              <a:rPr lang="en-US" baseline="0" dirty="0" smtClean="0"/>
              <a:t> and </a:t>
            </a:r>
            <a:r>
              <a:rPr lang="en-US" baseline="0" dirty="0" err="1" smtClean="0"/>
              <a:t>Lavy</a:t>
            </a:r>
            <a:r>
              <a:rPr lang="en-US" baseline="0" dirty="0" smtClean="0"/>
              <a:t> (1999) do when they created matched pairs of Israeli schools using the share of students disadvantaged as the covariate used for matching.  This is essentially saying that there exists some set of variables, X, that are correlated with D and Y.  You must therefore control for them assuming that the X’s change over time.  Note that DD always deletes any variables from analysis that do not change over time as OLS when used on repeated cross-sections will be implementing a DD that differences units over time (after – before).  So race for instance – as race is the same value post relative to pre, it will be dropped.  It’s common to control for XT (variables interacted with linear trends, for instance) to again try to control for unobserved time changes which are linear in the XT interaction. Just be sure you do not control for X’s that are post-treatment outcomes.</a:t>
            </a:r>
            <a:endParaRPr lang="en-US" dirty="0"/>
          </a:p>
        </p:txBody>
      </p:sp>
      <p:sp>
        <p:nvSpPr>
          <p:cNvPr id="4" name="Slide Number Placeholder 3"/>
          <p:cNvSpPr>
            <a:spLocks noGrp="1"/>
          </p:cNvSpPr>
          <p:nvPr>
            <p:ph type="sldNum" sz="quarter" idx="10"/>
          </p:nvPr>
        </p:nvSpPr>
        <p:spPr/>
        <p:txBody>
          <a:bodyPr/>
          <a:lstStyle/>
          <a:p>
            <a:fld id="{5A4CE4AE-5C77-4B4A-ACF1-036B3CD9DC8E}" type="slidenum">
              <a:rPr lang="en-US" smtClean="0"/>
              <a:t>60</a:t>
            </a:fld>
            <a:endParaRPr lang="en-US"/>
          </a:p>
        </p:txBody>
      </p:sp>
    </p:spTree>
    <p:extLst>
      <p:ext uri="{BB962C8B-B14F-4D97-AF65-F5344CB8AC3E}">
        <p14:creationId xmlns:p14="http://schemas.microsoft.com/office/powerpoint/2010/main" val="416572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1905352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6292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07548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117371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2526359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54801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81347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436172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264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0702376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8629248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92229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82.emf"/></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83.emf"/></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84.emf"/></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5.emf"/></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6.emf"/></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7.emf"/></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8.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9.emf"/></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0.emf"/></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1.emf"/></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2.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3.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4.pn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95.jp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3.emf"/></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9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7.emf"/></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8.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9.emf"/></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0.emf"/></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1.emf"/></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2.emf"/></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3.emf"/></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4.emf"/></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5.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6.emf"/></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7.emf"/></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8.emf"/></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9.emf"/></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0.emf"/></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1.emf"/></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2.emf"/></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3.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4.emf"/></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5.emf"/></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6.emf"/></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7.emf"/></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8.emf"/></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9.emf"/></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0.emf"/></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1.emf"/></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2.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3.emf"/></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4.emf"/></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jstatsoft.org/v42/i13" TargetMode="Externa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 Id="rId3" Type="http://schemas.openxmlformats.org/officeDocument/2006/relationships/image" Target="../media/image13.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3.emf"/><Relationship Id="rId3" Type="http://schemas.openxmlformats.org/officeDocument/2006/relationships/image" Target="../media/image14.emf"/></Relationships>
</file>

<file path=ppt/slides/_rels/slide41.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1" Type="http://schemas.openxmlformats.org/officeDocument/2006/relationships/slideLayout" Target="../slideLayouts/slideLayout8.xml"/><Relationship Id="rId2" Type="http://schemas.openxmlformats.org/officeDocument/2006/relationships/image" Target="../media/image13.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3.emf"/><Relationship Id="rId3" Type="http://schemas.openxmlformats.org/officeDocument/2006/relationships/image" Target="../media/image17.emf"/></Relationships>
</file>

<file path=ppt/slides/_rels/slide43.x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8.emf"/><Relationship Id="rId5" Type="http://schemas.openxmlformats.org/officeDocument/2006/relationships/image" Target="../media/image19.emf"/><Relationship Id="rId1" Type="http://schemas.openxmlformats.org/officeDocument/2006/relationships/slideLayout" Target="../slideLayouts/slideLayout8.xml"/><Relationship Id="rId2" Type="http://schemas.openxmlformats.org/officeDocument/2006/relationships/image" Target="../media/image13.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3.emf"/><Relationship Id="rId3" Type="http://schemas.openxmlformats.org/officeDocument/2006/relationships/image" Target="../media/image20.emf"/></Relationships>
</file>

<file path=ppt/slides/_rels/slide45.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5" Type="http://schemas.openxmlformats.org/officeDocument/2006/relationships/image" Target="../media/image22.emf"/><Relationship Id="rId1" Type="http://schemas.openxmlformats.org/officeDocument/2006/relationships/slideLayout" Target="../slideLayouts/slideLayout8.xml"/><Relationship Id="rId2" Type="http://schemas.openxmlformats.org/officeDocument/2006/relationships/image" Target="../media/image13.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47.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 Id="rId3" Type="http://schemas.openxmlformats.org/officeDocument/2006/relationships/image" Target="../media/image27.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5" Type="http://schemas.openxmlformats.org/officeDocument/2006/relationships/image" Target="../media/image30.emf"/><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emf"/></Relationships>
</file>

<file path=ppt/slides/_rels/slide53.xml.rels><?xml version="1.0" encoding="UTF-8" standalone="yes"?>
<Relationships xmlns="http://schemas.openxmlformats.org/package/2006/relationships"><Relationship Id="rId3" Type="http://schemas.openxmlformats.org/officeDocument/2006/relationships/image" Target="../media/image33.emf"/><Relationship Id="rId4" Type="http://schemas.openxmlformats.org/officeDocument/2006/relationships/image" Target="../media/image34.emf"/><Relationship Id="rId5" Type="http://schemas.openxmlformats.org/officeDocument/2006/relationships/image" Target="../media/image35.emf"/><Relationship Id="rId6" Type="http://schemas.openxmlformats.org/officeDocument/2006/relationships/image" Target="../media/image36.em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4.xml.rels><?xml version="1.0" encoding="UTF-8" standalone="yes"?>
<Relationships xmlns="http://schemas.openxmlformats.org/package/2006/relationships"><Relationship Id="rId3" Type="http://schemas.openxmlformats.org/officeDocument/2006/relationships/image" Target="../media/image37.emf"/><Relationship Id="rId4" Type="http://schemas.openxmlformats.org/officeDocument/2006/relationships/image" Target="../media/image38.emf"/><Relationship Id="rId5" Type="http://schemas.openxmlformats.org/officeDocument/2006/relationships/image" Target="../media/image39.emf"/><Relationship Id="rId6" Type="http://schemas.openxmlformats.org/officeDocument/2006/relationships/image" Target="../media/image40.emf"/><Relationship Id="rId7" Type="http://schemas.openxmlformats.org/officeDocument/2006/relationships/image" Target="../media/image41.emf"/><Relationship Id="rId8" Type="http://schemas.openxmlformats.org/officeDocument/2006/relationships/image" Target="../media/image42.emf"/><Relationship Id="rId9" Type="http://schemas.openxmlformats.org/officeDocument/2006/relationships/image" Target="../media/image43.em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5.xml.rels><?xml version="1.0" encoding="UTF-8" standalone="yes"?>
<Relationships xmlns="http://schemas.openxmlformats.org/package/2006/relationships"><Relationship Id="rId11" Type="http://schemas.openxmlformats.org/officeDocument/2006/relationships/image" Target="../media/image45.emf"/><Relationship Id="rId12" Type="http://schemas.openxmlformats.org/officeDocument/2006/relationships/image" Target="../media/image46.emf"/><Relationship Id="rId13" Type="http://schemas.openxmlformats.org/officeDocument/2006/relationships/image" Target="../media/image47.emf"/><Relationship Id="rId14" Type="http://schemas.openxmlformats.org/officeDocument/2006/relationships/image" Target="../media/image48.emf"/><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7.emf"/><Relationship Id="rId4" Type="http://schemas.openxmlformats.org/officeDocument/2006/relationships/image" Target="../media/image38.emf"/><Relationship Id="rId5" Type="http://schemas.openxmlformats.org/officeDocument/2006/relationships/image" Target="../media/image39.emf"/><Relationship Id="rId6" Type="http://schemas.openxmlformats.org/officeDocument/2006/relationships/image" Target="../media/image40.emf"/><Relationship Id="rId7" Type="http://schemas.openxmlformats.org/officeDocument/2006/relationships/image" Target="../media/image41.emf"/><Relationship Id="rId8" Type="http://schemas.openxmlformats.org/officeDocument/2006/relationships/image" Target="../media/image42.emf"/><Relationship Id="rId9" Type="http://schemas.openxmlformats.org/officeDocument/2006/relationships/image" Target="../media/image43.emf"/><Relationship Id="rId10" Type="http://schemas.openxmlformats.org/officeDocument/2006/relationships/image" Target="../media/image44.emf"/></Relationships>
</file>

<file path=ppt/slides/_rels/slide56.xml.rels><?xml version="1.0" encoding="UTF-8" standalone="yes"?>
<Relationships xmlns="http://schemas.openxmlformats.org/package/2006/relationships"><Relationship Id="rId11" Type="http://schemas.openxmlformats.org/officeDocument/2006/relationships/image" Target="../media/image55.emf"/><Relationship Id="rId12" Type="http://schemas.openxmlformats.org/officeDocument/2006/relationships/image" Target="../media/image56.emf"/><Relationship Id="rId13" Type="http://schemas.openxmlformats.org/officeDocument/2006/relationships/image" Target="../media/image57.emf"/><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3.emf"/><Relationship Id="rId4" Type="http://schemas.openxmlformats.org/officeDocument/2006/relationships/image" Target="../media/image34.emf"/><Relationship Id="rId5" Type="http://schemas.openxmlformats.org/officeDocument/2006/relationships/image" Target="../media/image49.emf"/><Relationship Id="rId6" Type="http://schemas.openxmlformats.org/officeDocument/2006/relationships/image" Target="../media/image50.emf"/><Relationship Id="rId7" Type="http://schemas.openxmlformats.org/officeDocument/2006/relationships/image" Target="../media/image51.emf"/><Relationship Id="rId8" Type="http://schemas.openxmlformats.org/officeDocument/2006/relationships/image" Target="../media/image52.emf"/><Relationship Id="rId9" Type="http://schemas.openxmlformats.org/officeDocument/2006/relationships/image" Target="../media/image53.emf"/><Relationship Id="rId10" Type="http://schemas.openxmlformats.org/officeDocument/2006/relationships/image" Target="../media/image54.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8.em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9.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0.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PNG"/></Relationships>
</file>

<file path=ppt/slides/_rels/slide60.xml.rels><?xml version="1.0" encoding="UTF-8" standalone="yes"?>
<Relationships xmlns="http://schemas.openxmlformats.org/package/2006/relationships"><Relationship Id="rId3" Type="http://schemas.openxmlformats.org/officeDocument/2006/relationships/image" Target="../media/image61.emf"/><Relationship Id="rId4" Type="http://schemas.openxmlformats.org/officeDocument/2006/relationships/image" Target="../media/image62.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61.xml.rels><?xml version="1.0" encoding="UTF-8" standalone="yes"?>
<Relationships xmlns="http://schemas.openxmlformats.org/package/2006/relationships"><Relationship Id="rId3" Type="http://schemas.openxmlformats.org/officeDocument/2006/relationships/image" Target="../media/image63.emf"/><Relationship Id="rId4" Type="http://schemas.openxmlformats.org/officeDocument/2006/relationships/image" Target="../media/image64.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5.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6.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7.em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8.emf"/></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0.em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1.em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2.em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3.emf"/></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4.emf"/></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5.em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6.emf"/></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7.emf"/></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8.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jp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9.emf"/></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0.emf"/></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1.emf"/></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Selection on unobservables</a:t>
            </a:r>
            <a:endParaRPr lang="en-US" dirty="0"/>
          </a:p>
        </p:txBody>
      </p:sp>
      <p:sp>
        <p:nvSpPr>
          <p:cNvPr id="3" name="Subtitle 2"/>
          <p:cNvSpPr>
            <a:spLocks noGrp="1"/>
          </p:cNvSpPr>
          <p:nvPr>
            <p:ph type="subTitle" idx="1"/>
          </p:nvPr>
        </p:nvSpPr>
        <p:spPr/>
        <p:txBody>
          <a:bodyPr/>
          <a:lstStyle/>
          <a:p>
            <a:r>
              <a:rPr lang="en-US" dirty="0" smtClean="0"/>
              <a:t>Using natural experiments to identify causal effects</a:t>
            </a:r>
            <a:endParaRPr lang="en-US" dirty="0"/>
          </a:p>
        </p:txBody>
      </p:sp>
    </p:spTree>
    <p:extLst>
      <p:ext uri="{BB962C8B-B14F-4D97-AF65-F5344CB8AC3E}">
        <p14:creationId xmlns:p14="http://schemas.microsoft.com/office/powerpoint/2010/main" val="392464879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Cholera science in 1800s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Go back in time and forget that germs cause disease</a:t>
            </a:r>
          </a:p>
          <a:p>
            <a:pPr lvl="1"/>
            <a:r>
              <a:rPr lang="en-US" dirty="0" smtClean="0"/>
              <a:t>Microscopes were available but their resolution was poor</a:t>
            </a:r>
          </a:p>
          <a:p>
            <a:pPr lvl="1"/>
            <a:r>
              <a:rPr lang="en-US" dirty="0" smtClean="0"/>
              <a:t>Most human pathogens can’t be seen</a:t>
            </a:r>
          </a:p>
          <a:p>
            <a:pPr lvl="1"/>
            <a:r>
              <a:rPr lang="en-US" dirty="0" smtClean="0"/>
              <a:t>Isolating these microorganisms wouldn’t occur for half a century</a:t>
            </a:r>
          </a:p>
          <a:p>
            <a:r>
              <a:rPr lang="en-US" dirty="0" smtClean="0"/>
              <a:t>The “infection theory” </a:t>
            </a:r>
            <a:r>
              <a:rPr lang="en-US" dirty="0" smtClean="0"/>
              <a:t>was the minority view; </a:t>
            </a:r>
            <a:r>
              <a:rPr lang="en-US" dirty="0" smtClean="0"/>
              <a:t>main </a:t>
            </a:r>
            <a:r>
              <a:rPr lang="en-US" dirty="0" smtClean="0"/>
              <a:t>explanation was </a:t>
            </a:r>
            <a:r>
              <a:rPr lang="en-US" dirty="0" smtClean="0"/>
              <a:t>“miasmas”</a:t>
            </a:r>
          </a:p>
          <a:p>
            <a:pPr lvl="1"/>
            <a:r>
              <a:rPr lang="en-US" dirty="0" smtClean="0"/>
              <a:t>Minute, inanimate poison particles in the </a:t>
            </a:r>
            <a:r>
              <a:rPr lang="en-US" dirty="0" smtClean="0"/>
              <a:t>air</a:t>
            </a:r>
            <a:endParaRPr lang="en-US" dirty="0" smtClean="0"/>
          </a:p>
        </p:txBody>
      </p:sp>
    </p:spTree>
    <p:extLst>
      <p:ext uri="{BB962C8B-B14F-4D97-AF65-F5344CB8AC3E}">
        <p14:creationId xmlns:p14="http://schemas.microsoft.com/office/powerpoint/2010/main" val="566447626"/>
      </p:ext>
    </p:extLst>
  </p:cSld>
  <p:clrMapOvr>
    <a:masterClrMapping/>
  </p:clrMapOvr>
  <p:timing>
    <p:tnLst>
      <p:par>
        <p:cTn xmlns:p14="http://schemas.microsoft.com/office/powerpoint/2010/mai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457200" y="76200"/>
            <a:ext cx="8229600" cy="1143000"/>
          </a:xfrm>
        </p:spPr>
        <p:txBody>
          <a:bodyPr/>
          <a:lstStyle/>
          <a:p>
            <a:pPr eaLnBrk="1" hangingPunct="1"/>
            <a:r>
              <a:rPr lang="en-US" sz="3200" dirty="0">
                <a:latin typeface="Calibri" charset="0"/>
              </a:rPr>
              <a:t>Results – Falsification Test</a:t>
            </a:r>
          </a:p>
        </p:txBody>
      </p:sp>
      <p:pic>
        <p:nvPicPr>
          <p:cNvPr id="16387"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100138"/>
            <a:ext cx="8686800" cy="5673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3005013377"/>
      </p:ext>
    </p:extLst>
  </p:cSld>
  <p:clrMapOvr>
    <a:masterClrMapping/>
  </p:clrMapOvr>
  <p:timing>
    <p:tnLst>
      <p:par>
        <p:cTn xmlns:p14="http://schemas.microsoft.com/office/powerpoint/2010/mai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Step two: Testing Deterrence Hypothesis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Having found no effect on their placebos, Cheng and Hoekstra (2013) examine the effect of CDL on three deterrence outcomes: burglary, robbery and aggravated assault</a:t>
            </a:r>
          </a:p>
          <a:p>
            <a:pPr lvl="1"/>
            <a:r>
              <a:rPr lang="en-US" dirty="0" smtClean="0"/>
              <a:t>They will, again, have five specifications per outcome in the “weighted” regression, and then another five for the “</a:t>
            </a:r>
            <a:r>
              <a:rPr lang="en-US" dirty="0" err="1" smtClean="0"/>
              <a:t>unweighted</a:t>
            </a:r>
            <a:r>
              <a:rPr lang="en-US" dirty="0" smtClean="0"/>
              <a:t>” regression</a:t>
            </a:r>
          </a:p>
          <a:p>
            <a:r>
              <a:rPr lang="en-US" dirty="0" smtClean="0"/>
              <a:t>What does deterrence look like?</a:t>
            </a:r>
          </a:p>
          <a:p>
            <a:pPr lvl="1"/>
            <a:r>
              <a:rPr lang="en-US" dirty="0" smtClean="0"/>
              <a:t>Negative signs on the CDL variable is consistent with deterrence – these laws are “deterred”, in other words</a:t>
            </a:r>
          </a:p>
          <a:p>
            <a:pPr lvl="1"/>
            <a:r>
              <a:rPr lang="en-US" dirty="0" smtClean="0"/>
              <a:t>Bounds on the magnitudes from the standard errors are used to provide some confidence about the estimates as well</a:t>
            </a:r>
            <a:endParaRPr lang="en-US" dirty="0"/>
          </a:p>
        </p:txBody>
      </p:sp>
    </p:spTree>
    <p:extLst>
      <p:ext uri="{BB962C8B-B14F-4D97-AF65-F5344CB8AC3E}">
        <p14:creationId xmlns:p14="http://schemas.microsoft.com/office/powerpoint/2010/main" val="397025365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457200" y="76200"/>
            <a:ext cx="8229600" cy="609600"/>
          </a:xfrm>
        </p:spPr>
        <p:txBody>
          <a:bodyPr/>
          <a:lstStyle/>
          <a:p>
            <a:pPr eaLnBrk="1" hangingPunct="1"/>
            <a:r>
              <a:rPr lang="en-US" sz="3200">
                <a:latin typeface="Calibri" charset="0"/>
              </a:rPr>
              <a:t>Deterrence</a:t>
            </a:r>
            <a:endParaRPr lang="en-US" sz="3200">
              <a:solidFill>
                <a:srgbClr val="FF0000"/>
              </a:solidFill>
              <a:latin typeface="Calibri" charset="0"/>
            </a:endParaRPr>
          </a:p>
        </p:txBody>
      </p:sp>
      <p:pic>
        <p:nvPicPr>
          <p:cNvPr id="3174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50" y="609600"/>
            <a:ext cx="8991600" cy="5270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2" name="TextBox 1"/>
          <p:cNvSpPr txBox="1">
            <a:spLocks noChangeArrowheads="1"/>
          </p:cNvSpPr>
          <p:nvPr/>
        </p:nvSpPr>
        <p:spPr bwMode="auto">
          <a:xfrm>
            <a:off x="69850" y="5957888"/>
            <a:ext cx="7848600" cy="92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r>
              <a:rPr lang="en-US" dirty="0"/>
              <a:t>-Lower bounds from specification 3 are -2.1%, -1.9%, and -2.5%</a:t>
            </a:r>
          </a:p>
          <a:p>
            <a:pPr eaLnBrk="1" hangingPunct="1"/>
            <a:r>
              <a:rPr lang="en-US" dirty="0"/>
              <a:t>-If policy experiment were repeated many times, </a:t>
            </a:r>
            <a:r>
              <a:rPr lang="en-US" dirty="0" smtClean="0"/>
              <a:t>we’d </a:t>
            </a:r>
            <a:r>
              <a:rPr lang="en-US" dirty="0"/>
              <a:t>expect 90% of the time to find deterrence effects of less than 0.7%, 0.4%, and 0.5%, respectively</a:t>
            </a:r>
          </a:p>
        </p:txBody>
      </p:sp>
    </p:spTree>
    <p:extLst>
      <p:ext uri="{BB962C8B-B14F-4D97-AF65-F5344CB8AC3E}">
        <p14:creationId xmlns:p14="http://schemas.microsoft.com/office/powerpoint/2010/main" val="8399157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3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8"/>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Conclusion about “deterrence hypothesis”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“In short, these estimates provide strong evidence against the possibility that castle doctrine laws cause </a:t>
            </a:r>
            <a:r>
              <a:rPr lang="en-US" i="1" dirty="0" smtClean="0"/>
              <a:t>economically meaningful</a:t>
            </a:r>
            <a:r>
              <a:rPr lang="en-US" dirty="0" smtClean="0"/>
              <a:t> deterrence effects” (p. 17)</a:t>
            </a:r>
          </a:p>
          <a:p>
            <a:pPr lvl="1"/>
            <a:r>
              <a:rPr lang="en-US" dirty="0" smtClean="0"/>
              <a:t>Translation: They can’t find evidence of large deterrence effects</a:t>
            </a:r>
          </a:p>
          <a:p>
            <a:r>
              <a:rPr lang="en-US" dirty="0" smtClean="0"/>
              <a:t>“Thus, while castle doctrine law may well have benefits to those legally justified in protecting themselves in self-defense, there is no evidence that the law provides positive spillovers by deterring crime more generally” (p. 17)</a:t>
            </a:r>
          </a:p>
          <a:p>
            <a:pPr lvl="1"/>
            <a:r>
              <a:rPr lang="en-US" dirty="0" smtClean="0"/>
              <a:t>They note in footnote 24 that they cannot measure the benefits to victims whose crimes were deterred, or the benefits from lower legal costs; their focus is limited to whether it </a:t>
            </a:r>
            <a:r>
              <a:rPr lang="en-US" i="1" dirty="0" smtClean="0"/>
              <a:t>deterred</a:t>
            </a:r>
            <a:r>
              <a:rPr lang="en-US" dirty="0" smtClean="0"/>
              <a:t> the crimes, not whether the </a:t>
            </a:r>
            <a:r>
              <a:rPr lang="en-US" i="1" dirty="0" smtClean="0"/>
              <a:t>net benefits</a:t>
            </a:r>
            <a:r>
              <a:rPr lang="en-US" dirty="0" smtClean="0"/>
              <a:t> from the laws were positive</a:t>
            </a:r>
          </a:p>
          <a:p>
            <a:pPr lvl="1"/>
            <a:r>
              <a:rPr lang="en-US" dirty="0" smtClean="0"/>
              <a:t>Obviously, if there is no deterrence, though, then the </a:t>
            </a:r>
            <a:r>
              <a:rPr lang="en-US" i="1" dirty="0" smtClean="0"/>
              <a:t>net benefits</a:t>
            </a:r>
            <a:r>
              <a:rPr lang="en-US" dirty="0" smtClean="0"/>
              <a:t> are lower from CDL than they would be if they did deter</a:t>
            </a:r>
            <a:endParaRPr lang="en-US" dirty="0"/>
          </a:p>
        </p:txBody>
      </p:sp>
    </p:spTree>
    <p:extLst>
      <p:ext uri="{BB962C8B-B14F-4D97-AF65-F5344CB8AC3E}">
        <p14:creationId xmlns:p14="http://schemas.microsoft.com/office/powerpoint/2010/main" val="107758976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3: Homicides</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The key finding in this study is the very large effect that CDL had on homicides and non-negligent manslaughter</a:t>
            </a:r>
          </a:p>
          <a:p>
            <a:r>
              <a:rPr lang="en-US" dirty="0" smtClean="0"/>
              <a:t>As the effects are quite large, their strategy is first to present pictures</a:t>
            </a:r>
          </a:p>
          <a:p>
            <a:r>
              <a:rPr lang="en-US" dirty="0" smtClean="0"/>
              <a:t>The pictures are a bit tricky, though, since they’re going to also present pictures for the control and treatment group units</a:t>
            </a:r>
          </a:p>
          <a:p>
            <a:r>
              <a:rPr lang="en-US" dirty="0" smtClean="0"/>
              <a:t>This is going to be useful for eye-balling the parallel trends pre-treatment. </a:t>
            </a:r>
          </a:p>
          <a:p>
            <a:pPr lvl="1"/>
            <a:r>
              <a:rPr lang="en-US" dirty="0" smtClean="0"/>
              <a:t>Remember, though – he needs parallel trends </a:t>
            </a:r>
            <a:r>
              <a:rPr lang="en-US" i="1" dirty="0" smtClean="0"/>
              <a:t>within-region</a:t>
            </a:r>
            <a:r>
              <a:rPr lang="en-US" dirty="0" smtClean="0"/>
              <a:t> – these figures don’t show that</a:t>
            </a:r>
          </a:p>
          <a:p>
            <a:pPr lvl="1"/>
            <a:r>
              <a:rPr lang="en-US" dirty="0" smtClean="0"/>
              <a:t>But you should start with pictures; don’t fetishize regression</a:t>
            </a:r>
            <a:endParaRPr lang="en-US" dirty="0"/>
          </a:p>
        </p:txBody>
      </p:sp>
    </p:spTree>
    <p:extLst>
      <p:ext uri="{BB962C8B-B14F-4D97-AF65-F5344CB8AC3E}">
        <p14:creationId xmlns:p14="http://schemas.microsoft.com/office/powerpoint/2010/main" val="371099086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457200" y="76200"/>
            <a:ext cx="8229600" cy="1143000"/>
          </a:xfrm>
        </p:spPr>
        <p:txBody>
          <a:bodyPr/>
          <a:lstStyle/>
          <a:p>
            <a:pPr eaLnBrk="1" hangingPunct="1"/>
            <a:r>
              <a:rPr lang="en-US" sz="3200">
                <a:latin typeface="Calibri" charset="0"/>
              </a:rPr>
              <a:t>Log Homicide Rates – 2005 Adopter - Florida</a:t>
            </a:r>
            <a:endParaRPr lang="en-US" sz="3200">
              <a:solidFill>
                <a:srgbClr val="FF0000"/>
              </a:solidFill>
              <a:latin typeface="Calibri" charset="0"/>
            </a:endParaRPr>
          </a:p>
        </p:txBody>
      </p:sp>
      <p:sp>
        <p:nvSpPr>
          <p:cNvPr id="2" name="Slide Number Placeholder 1"/>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fld id="{6F4CE2A6-3F58-8F45-90BE-0E538EFB4A72}" type="slidenum">
              <a:rPr lang="en-US">
                <a:solidFill>
                  <a:srgbClr val="898989"/>
                </a:solidFill>
              </a:rPr>
              <a:pPr eaLnBrk="1" hangingPunct="1"/>
              <a:t>105</a:t>
            </a:fld>
            <a:endParaRPr lang="en-US">
              <a:solidFill>
                <a:srgbClr val="898989"/>
              </a:solidFill>
            </a:endParaRPr>
          </a:p>
        </p:txBody>
      </p:sp>
      <p:pic>
        <p:nvPicPr>
          <p:cNvPr id="1843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939800"/>
            <a:ext cx="8121650" cy="594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49738460"/>
      </p:ext>
    </p:extLst>
  </p:cSld>
  <p:clrMapOvr>
    <a:masterClrMapping/>
  </p:clrMapOvr>
  <p:timing>
    <p:tnLst>
      <p:par>
        <p:cTn xmlns:p14="http://schemas.microsoft.com/office/powerpoint/2010/mai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457200" y="76200"/>
            <a:ext cx="8229600" cy="1143000"/>
          </a:xfrm>
        </p:spPr>
        <p:txBody>
          <a:bodyPr/>
          <a:lstStyle/>
          <a:p>
            <a:pPr eaLnBrk="1" hangingPunct="1"/>
            <a:r>
              <a:rPr lang="en-US" sz="3200">
                <a:latin typeface="Calibri" charset="0"/>
              </a:rPr>
              <a:t>Log Homicide Rates – 2006 Adopters (13 States)</a:t>
            </a:r>
            <a:endParaRPr lang="en-US" sz="3200">
              <a:solidFill>
                <a:srgbClr val="FF0000"/>
              </a:solidFill>
              <a:latin typeface="Calibri" charset="0"/>
            </a:endParaRPr>
          </a:p>
        </p:txBody>
      </p:sp>
      <p:sp>
        <p:nvSpPr>
          <p:cNvPr id="2" name="Slide Number Placeholder 1"/>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fld id="{2180E189-4CBF-5940-8636-D0D3CDD9F390}" type="slidenum">
              <a:rPr lang="en-US">
                <a:solidFill>
                  <a:srgbClr val="898989"/>
                </a:solidFill>
              </a:rPr>
              <a:pPr eaLnBrk="1" hangingPunct="1"/>
              <a:t>106</a:t>
            </a:fld>
            <a:endParaRPr lang="en-US">
              <a:solidFill>
                <a:srgbClr val="898989"/>
              </a:solidFill>
            </a:endParaRPr>
          </a:p>
        </p:txBody>
      </p:sp>
      <p:pic>
        <p:nvPicPr>
          <p:cNvPr id="1946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990600"/>
            <a:ext cx="8018463"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22850647"/>
      </p:ext>
    </p:extLst>
  </p:cSld>
  <p:clrMapOvr>
    <a:masterClrMapping/>
  </p:clrMapOvr>
  <p:timing>
    <p:tnLst>
      <p:par>
        <p:cTn xmlns:p14="http://schemas.microsoft.com/office/powerpoint/2010/mai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a:xfrm>
            <a:off x="457200" y="76200"/>
            <a:ext cx="8229600" cy="1143000"/>
          </a:xfrm>
        </p:spPr>
        <p:txBody>
          <a:bodyPr/>
          <a:lstStyle/>
          <a:p>
            <a:pPr eaLnBrk="1" hangingPunct="1"/>
            <a:r>
              <a:rPr lang="en-US" sz="3200">
                <a:latin typeface="Calibri" charset="0"/>
              </a:rPr>
              <a:t>Log Homicide Rates – 2007 Adopters (4 States)</a:t>
            </a:r>
            <a:endParaRPr lang="en-US" sz="3200">
              <a:solidFill>
                <a:srgbClr val="FF0000"/>
              </a:solidFill>
              <a:latin typeface="Calibri" charset="0"/>
            </a:endParaRPr>
          </a:p>
        </p:txBody>
      </p:sp>
      <p:sp>
        <p:nvSpPr>
          <p:cNvPr id="2" name="Slide Number Placeholder 1"/>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fld id="{F95E7E0A-94FC-A046-8287-6572F1DD8937}" type="slidenum">
              <a:rPr lang="en-US">
                <a:solidFill>
                  <a:srgbClr val="898989"/>
                </a:solidFill>
              </a:rPr>
              <a:pPr eaLnBrk="1" hangingPunct="1"/>
              <a:t>107</a:t>
            </a:fld>
            <a:endParaRPr lang="en-US">
              <a:solidFill>
                <a:srgbClr val="898989"/>
              </a:solidFill>
            </a:endParaRPr>
          </a:p>
        </p:txBody>
      </p:sp>
      <p:pic>
        <p:nvPicPr>
          <p:cNvPr id="2048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066800"/>
            <a:ext cx="7848600" cy="574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93941341"/>
      </p:ext>
    </p:extLst>
  </p:cSld>
  <p:clrMapOvr>
    <a:masterClrMapping/>
  </p:clrMapOvr>
  <p:timing>
    <p:tnLst>
      <p:par>
        <p:cTn xmlns:p14="http://schemas.microsoft.com/office/powerpoint/2010/mai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152400"/>
            <a:ext cx="8229600" cy="1143000"/>
          </a:xfrm>
        </p:spPr>
        <p:txBody>
          <a:bodyPr/>
          <a:lstStyle/>
          <a:p>
            <a:pPr eaLnBrk="1" hangingPunct="1"/>
            <a:r>
              <a:rPr lang="en-US" sz="3200">
                <a:latin typeface="Calibri" charset="0"/>
              </a:rPr>
              <a:t>Log Homicide Rates – 2008 Adopters (2 States)</a:t>
            </a:r>
            <a:endParaRPr lang="en-US" sz="3200">
              <a:solidFill>
                <a:srgbClr val="FF0000"/>
              </a:solidFill>
              <a:latin typeface="Calibri" charset="0"/>
            </a:endParaRPr>
          </a:p>
        </p:txBody>
      </p:sp>
      <p:sp>
        <p:nvSpPr>
          <p:cNvPr id="2" name="Slide Number Placeholder 1"/>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fld id="{62C49963-F7E8-C041-ABC7-EC5859EC7966}" type="slidenum">
              <a:rPr lang="en-US">
                <a:solidFill>
                  <a:srgbClr val="898989"/>
                </a:solidFill>
              </a:rPr>
              <a:pPr eaLnBrk="1" hangingPunct="1"/>
              <a:t>108</a:t>
            </a:fld>
            <a:endParaRPr lang="en-US">
              <a:solidFill>
                <a:srgbClr val="898989"/>
              </a:solidFill>
            </a:endParaRPr>
          </a:p>
        </p:txBody>
      </p:sp>
      <p:pic>
        <p:nvPicPr>
          <p:cNvPr id="2150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990600"/>
            <a:ext cx="8018463"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12414344"/>
      </p:ext>
    </p:extLst>
  </p:cSld>
  <p:clrMapOvr>
    <a:masterClrMapping/>
  </p:clrMapOvr>
  <p:timing>
    <p:tnLst>
      <p:par>
        <p:cTn xmlns:p14="http://schemas.microsoft.com/office/powerpoint/2010/mai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a:xfrm>
            <a:off x="457200" y="76200"/>
            <a:ext cx="8229600" cy="1143000"/>
          </a:xfrm>
        </p:spPr>
        <p:txBody>
          <a:bodyPr/>
          <a:lstStyle/>
          <a:p>
            <a:pPr eaLnBrk="1" hangingPunct="1"/>
            <a:r>
              <a:rPr lang="en-US" sz="3200">
                <a:latin typeface="Calibri" charset="0"/>
              </a:rPr>
              <a:t>Log Homicide Rates – 2009 Adopter (Montana)</a:t>
            </a:r>
            <a:endParaRPr lang="en-US" sz="3200">
              <a:solidFill>
                <a:srgbClr val="FF0000"/>
              </a:solidFill>
              <a:latin typeface="Calibri" charset="0"/>
            </a:endParaRPr>
          </a:p>
        </p:txBody>
      </p:sp>
      <p:sp>
        <p:nvSpPr>
          <p:cNvPr id="2" name="Slide Number Placeholder 1"/>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fld id="{BDD24E01-6579-B144-AF80-DC49B2A9BF3D}" type="slidenum">
              <a:rPr lang="en-US">
                <a:solidFill>
                  <a:srgbClr val="898989"/>
                </a:solidFill>
              </a:rPr>
              <a:pPr eaLnBrk="1" hangingPunct="1"/>
              <a:t>109</a:t>
            </a:fld>
            <a:endParaRPr lang="en-US">
              <a:solidFill>
                <a:srgbClr val="898989"/>
              </a:solidFill>
            </a:endParaRPr>
          </a:p>
        </p:txBody>
      </p:sp>
      <p:pic>
        <p:nvPicPr>
          <p:cNvPr id="2253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914400"/>
            <a:ext cx="8018463"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3177619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US" dirty="0"/>
          </a:p>
        </p:txBody>
      </p:sp>
      <p:sp>
        <p:nvSpPr>
          <p:cNvPr id="3" name="Content Placeholder 2"/>
          <p:cNvSpPr>
            <a:spLocks noGrp="1"/>
          </p:cNvSpPr>
          <p:nvPr>
            <p:ph idx="1"/>
          </p:nvPr>
        </p:nvSpPr>
        <p:spPr>
          <a:xfrm>
            <a:off x="457200" y="1396080"/>
            <a:ext cx="8229600" cy="4525963"/>
          </a:xfrm>
        </p:spPr>
        <p:txBody>
          <a:bodyPr>
            <a:normAutofit fontScale="55000" lnSpcReduction="20000"/>
          </a:bodyPr>
          <a:lstStyle/>
          <a:p>
            <a:pPr marL="0" indent="0">
              <a:buNone/>
            </a:pPr>
            <a:endParaRPr lang="en-US" dirty="0" smtClean="0"/>
          </a:p>
          <a:p>
            <a:r>
              <a:rPr lang="en-US" dirty="0" smtClean="0"/>
              <a:t>Cholera arrives in </a:t>
            </a:r>
            <a:r>
              <a:rPr lang="en-US" dirty="0" smtClean="0"/>
              <a:t>Europe in the early </a:t>
            </a:r>
            <a:r>
              <a:rPr lang="en-US" dirty="0" smtClean="0"/>
              <a:t>1800s and exhibits “epidemic waves”</a:t>
            </a:r>
            <a:endParaRPr lang="en-US" dirty="0" smtClean="0"/>
          </a:p>
          <a:p>
            <a:pPr lvl="1"/>
            <a:r>
              <a:rPr lang="en-US" dirty="0" smtClean="0"/>
              <a:t>Attacked </a:t>
            </a:r>
            <a:r>
              <a:rPr lang="en-US" dirty="0" smtClean="0"/>
              <a:t>victims suddenly</a:t>
            </a:r>
          </a:p>
          <a:p>
            <a:pPr lvl="1"/>
            <a:r>
              <a:rPr lang="en-US" dirty="0" smtClean="0"/>
              <a:t>Usually fatal</a:t>
            </a:r>
          </a:p>
          <a:p>
            <a:pPr lvl="1"/>
            <a:r>
              <a:rPr lang="en-US" dirty="0" smtClean="0"/>
              <a:t>Symptoms were vomiting and acute diarrhea</a:t>
            </a:r>
          </a:p>
          <a:p>
            <a:r>
              <a:rPr lang="en-US" dirty="0" smtClean="0"/>
              <a:t>Snow observed the clinical course of the disease and made the following conjecture:</a:t>
            </a:r>
          </a:p>
          <a:p>
            <a:pPr lvl="1"/>
            <a:r>
              <a:rPr lang="en-US" dirty="0" smtClean="0"/>
              <a:t>the active agent was a living organism that entered the body, got into the alimentary canal with food or drink, multiplied in the body, and generated some poison that caused the body to expel water</a:t>
            </a:r>
          </a:p>
          <a:p>
            <a:pPr lvl="1"/>
            <a:r>
              <a:rPr lang="en-US" dirty="0" smtClean="0"/>
              <a:t>The organism passed out of the body with these evacuations, entered the water supply, and infected new victims</a:t>
            </a:r>
          </a:p>
          <a:p>
            <a:pPr lvl="1"/>
            <a:r>
              <a:rPr lang="en-US" dirty="0" smtClean="0"/>
              <a:t>The process would repeat itself, growing rapidly through the common water supply, causing an epidemic</a:t>
            </a:r>
          </a:p>
          <a:p>
            <a:r>
              <a:rPr lang="en-US" dirty="0" smtClean="0"/>
              <a:t>There were three main </a:t>
            </a:r>
            <a:r>
              <a:rPr lang="en-US" dirty="0" smtClean="0"/>
              <a:t>epidemics in London</a:t>
            </a:r>
            <a:endParaRPr lang="en-US" dirty="0" smtClean="0"/>
          </a:p>
          <a:p>
            <a:pPr lvl="1"/>
            <a:r>
              <a:rPr lang="en-US" dirty="0" smtClean="0"/>
              <a:t>1831-1832</a:t>
            </a:r>
          </a:p>
          <a:p>
            <a:pPr lvl="1"/>
            <a:r>
              <a:rPr lang="en-US" dirty="0" smtClean="0"/>
              <a:t>1848-1849 (~15,000 deaths)</a:t>
            </a:r>
          </a:p>
          <a:p>
            <a:pPr lvl="1"/>
            <a:r>
              <a:rPr lang="en-US" dirty="0" smtClean="0"/>
              <a:t>1853-1854 (~30,000 deaths)</a:t>
            </a:r>
          </a:p>
        </p:txBody>
      </p:sp>
    </p:spTree>
    <p:extLst>
      <p:ext uri="{BB962C8B-B14F-4D97-AF65-F5344CB8AC3E}">
        <p14:creationId xmlns:p14="http://schemas.microsoft.com/office/powerpoint/2010/main" val="893132051"/>
      </p:ext>
    </p:extLst>
  </p:cSld>
  <p:clrMapOvr>
    <a:masterClrMapping/>
  </p:clrMapOvr>
  <p:timing>
    <p:tnLst>
      <p:par>
        <p:cTn xmlns:p14="http://schemas.microsoft.com/office/powerpoint/2010/mai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457200" y="76200"/>
            <a:ext cx="8229600" cy="1143000"/>
          </a:xfrm>
        </p:spPr>
        <p:txBody>
          <a:bodyPr/>
          <a:lstStyle/>
          <a:p>
            <a:pPr eaLnBrk="1" hangingPunct="1"/>
            <a:r>
              <a:rPr lang="en-US" sz="3200">
                <a:latin typeface="Calibri" charset="0"/>
              </a:rPr>
              <a:t>Residual Log Homicide Rates</a:t>
            </a:r>
            <a:endParaRPr lang="en-US" sz="3200">
              <a:solidFill>
                <a:srgbClr val="FF0000"/>
              </a:solidFill>
              <a:latin typeface="Calibri" charset="0"/>
            </a:endParaRPr>
          </a:p>
        </p:txBody>
      </p:sp>
      <p:sp>
        <p:nvSpPr>
          <p:cNvPr id="2" name="Slide Number Placeholder 1"/>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fld id="{AE4364F6-1090-7C4F-9B9D-371484820B82}" type="slidenum">
              <a:rPr lang="en-US">
                <a:solidFill>
                  <a:srgbClr val="898989"/>
                </a:solidFill>
              </a:rPr>
              <a:pPr eaLnBrk="1" hangingPunct="1"/>
              <a:t>110</a:t>
            </a:fld>
            <a:endParaRPr lang="en-US">
              <a:solidFill>
                <a:srgbClr val="898989"/>
              </a:solidFill>
            </a:endParaRPr>
          </a:p>
        </p:txBody>
      </p:sp>
      <p:pic>
        <p:nvPicPr>
          <p:cNvPr id="23556"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889000"/>
            <a:ext cx="8045450" cy="5888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3618436800"/>
      </p:ext>
    </p:extLst>
  </p:cSld>
  <p:clrMapOvr>
    <a:masterClrMapping/>
  </p:clrMapOvr>
  <p:timing>
    <p:tnLst>
      <p:par>
        <p:cTn xmlns:p14="http://schemas.microsoft.com/office/powerpoint/2010/mai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Estimation Results</a:t>
            </a:r>
            <a:endParaRPr lang="en-US" dirty="0"/>
          </a:p>
        </p:txBody>
      </p:sp>
      <p:sp>
        <p:nvSpPr>
          <p:cNvPr id="3" name="Content Placeholder 2"/>
          <p:cNvSpPr>
            <a:spLocks noGrp="1"/>
          </p:cNvSpPr>
          <p:nvPr>
            <p:ph idx="1"/>
          </p:nvPr>
        </p:nvSpPr>
        <p:spPr/>
        <p:txBody>
          <a:bodyPr>
            <a:normAutofit fontScale="62500" lnSpcReduction="20000"/>
          </a:bodyPr>
          <a:lstStyle/>
          <a:p>
            <a:r>
              <a:rPr lang="en-US" dirty="0" smtClean="0"/>
              <a:t>Before going into the estimation results, here’s what you are looking for</a:t>
            </a:r>
          </a:p>
          <a:p>
            <a:pPr lvl="1"/>
            <a:r>
              <a:rPr lang="en-US" dirty="0" smtClean="0"/>
              <a:t>This second hypothesis wherein reductions in the expected penalties and costs associated with self-defense due to CDL causes lethal violence to increase (non-deterrence escalation of violence) should exhibit a </a:t>
            </a:r>
            <a:r>
              <a:rPr lang="en-US" b="1" dirty="0" smtClean="0"/>
              <a:t>positive</a:t>
            </a:r>
            <a:r>
              <a:rPr lang="en-US" b="1" i="1" dirty="0" smtClean="0"/>
              <a:t> </a:t>
            </a:r>
            <a:r>
              <a:rPr lang="en-US" dirty="0" smtClean="0"/>
              <a:t>association on the DD variable</a:t>
            </a:r>
          </a:p>
          <a:p>
            <a:pPr lvl="1"/>
            <a:r>
              <a:rPr lang="en-US" dirty="0" smtClean="0"/>
              <a:t>It should be different from zero statistically and economically meaningful</a:t>
            </a:r>
          </a:p>
          <a:p>
            <a:r>
              <a:rPr lang="en-US" dirty="0" smtClean="0"/>
              <a:t>He will estimate the main DD model using panel fixed effects estimation and “negative binomial count models” </a:t>
            </a:r>
          </a:p>
          <a:p>
            <a:pPr lvl="1"/>
            <a:r>
              <a:rPr lang="en-US" dirty="0" smtClean="0"/>
              <a:t>Because of the smaller number of annual homicides each year in a state, he moves away from homicide rates in some specifications and looks at “count” outcomes </a:t>
            </a:r>
          </a:p>
          <a:p>
            <a:pPr lvl="1"/>
            <a:r>
              <a:rPr lang="en-US" dirty="0" smtClean="0"/>
              <a:t>He uses a class of estimators more appropriate for “counts” called “count models”, like the negative binomial estimated with maximum likelihood</a:t>
            </a:r>
          </a:p>
          <a:p>
            <a:pPr lvl="1"/>
            <a:r>
              <a:rPr lang="en-US" dirty="0" smtClean="0"/>
              <a:t>Results are robust to least squares and count models</a:t>
            </a:r>
          </a:p>
        </p:txBody>
      </p:sp>
    </p:spTree>
    <p:extLst>
      <p:ext uri="{BB962C8B-B14F-4D97-AF65-F5344CB8AC3E}">
        <p14:creationId xmlns:p14="http://schemas.microsoft.com/office/powerpoint/2010/main" val="293419960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a:xfrm>
            <a:off x="457200" y="76200"/>
            <a:ext cx="8229600" cy="1143000"/>
          </a:xfrm>
        </p:spPr>
        <p:txBody>
          <a:bodyPr/>
          <a:lstStyle/>
          <a:p>
            <a:pPr eaLnBrk="1" hangingPunct="1"/>
            <a:r>
              <a:rPr lang="en-US" sz="3200">
                <a:latin typeface="Calibri" charset="0"/>
              </a:rPr>
              <a:t>Homicide - OLS</a:t>
            </a:r>
            <a:endParaRPr lang="en-US" sz="3200">
              <a:solidFill>
                <a:srgbClr val="FF0000"/>
              </a:solidFill>
              <a:latin typeface="Calibri" charset="0"/>
            </a:endParaRPr>
          </a:p>
        </p:txBody>
      </p:sp>
      <p:pic>
        <p:nvPicPr>
          <p:cNvPr id="2560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143000"/>
            <a:ext cx="8885238" cy="4827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3853011706"/>
      </p:ext>
    </p:extLst>
  </p:cSld>
  <p:clrMapOvr>
    <a:masterClrMapping/>
  </p:clrMapOvr>
  <p:timing>
    <p:tnLst>
      <p:par>
        <p:cTn xmlns:p14="http://schemas.microsoft.com/office/powerpoint/2010/mai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a:xfrm>
            <a:off x="457200" y="76200"/>
            <a:ext cx="8229600" cy="1143000"/>
          </a:xfrm>
        </p:spPr>
        <p:txBody>
          <a:bodyPr/>
          <a:lstStyle/>
          <a:p>
            <a:pPr eaLnBrk="1" hangingPunct="1"/>
            <a:r>
              <a:rPr lang="en-US" sz="3200">
                <a:latin typeface="Calibri" charset="0"/>
              </a:rPr>
              <a:t>Homicide – Negative Binomial &amp; Murder</a:t>
            </a:r>
            <a:endParaRPr lang="en-US" sz="3200">
              <a:solidFill>
                <a:srgbClr val="FF0000"/>
              </a:solidFill>
              <a:latin typeface="Calibri" charset="0"/>
            </a:endParaRPr>
          </a:p>
        </p:txBody>
      </p:sp>
      <p:pic>
        <p:nvPicPr>
          <p:cNvPr id="2662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063" y="1219200"/>
            <a:ext cx="8921750" cy="518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438613890"/>
      </p:ext>
    </p:extLst>
  </p:cSld>
  <p:clrMapOvr>
    <a:masterClrMapping/>
  </p:clrMapOvr>
  <p:timing>
    <p:tnLst>
      <p:par>
        <p:cTn xmlns:p14="http://schemas.microsoft.com/office/powerpoint/2010/mai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457200" y="76200"/>
            <a:ext cx="8229600" cy="1143000"/>
          </a:xfrm>
        </p:spPr>
        <p:txBody>
          <a:bodyPr/>
          <a:lstStyle/>
          <a:p>
            <a:pPr eaLnBrk="1" hangingPunct="1"/>
            <a:r>
              <a:rPr lang="en-US" sz="3200">
                <a:latin typeface="Calibri" charset="0"/>
              </a:rPr>
              <a:t>Homicide – Identification Test</a:t>
            </a:r>
            <a:endParaRPr lang="en-US" sz="3200">
              <a:solidFill>
                <a:srgbClr val="FF0000"/>
              </a:solidFill>
              <a:latin typeface="Calibri" charset="0"/>
            </a:endParaRPr>
          </a:p>
        </p:txBody>
      </p:sp>
      <p:sp>
        <p:nvSpPr>
          <p:cNvPr id="2" name="TextBox 1"/>
          <p:cNvSpPr txBox="1">
            <a:spLocks noChangeArrowheads="1"/>
          </p:cNvSpPr>
          <p:nvPr/>
        </p:nvSpPr>
        <p:spPr bwMode="auto">
          <a:xfrm>
            <a:off x="228600" y="1524000"/>
            <a:ext cx="8686800" cy="4954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r>
              <a:rPr lang="en-US" sz="2000" dirty="0"/>
              <a:t>Question: Did homicide rates of adopting states show a general historical tendency to increase over time relative to other non-adopting states from the same region?</a:t>
            </a:r>
          </a:p>
          <a:p>
            <a:pPr eaLnBrk="1" hangingPunct="1"/>
            <a:endParaRPr lang="en-US" sz="2000" dirty="0"/>
          </a:p>
          <a:p>
            <a:pPr eaLnBrk="1" hangingPunct="1"/>
            <a:r>
              <a:rPr lang="en-US" sz="2000" dirty="0"/>
              <a:t>Method: Move the 11-year panel back one year at a time (covering 1960 – 2009), and estimate 40 placebo </a:t>
            </a:r>
            <a:r>
              <a:rPr lang="ja-JP" altLang="en-US" sz="2000" dirty="0"/>
              <a:t>“</a:t>
            </a:r>
            <a:r>
              <a:rPr lang="en-US" sz="2000" dirty="0"/>
              <a:t>effects</a:t>
            </a:r>
            <a:r>
              <a:rPr lang="ja-JP" altLang="en-US" sz="2000" dirty="0"/>
              <a:t>”</a:t>
            </a:r>
            <a:r>
              <a:rPr lang="en-US" sz="2000" dirty="0"/>
              <a:t> of passing castle doctrine 1 to 40 years later</a:t>
            </a:r>
          </a:p>
          <a:p>
            <a:pPr eaLnBrk="1" hangingPunct="1"/>
            <a:endParaRPr lang="en-US" sz="2000" dirty="0"/>
          </a:p>
          <a:p>
            <a:pPr eaLnBrk="1" hangingPunct="1"/>
            <a:r>
              <a:rPr lang="en-US" sz="2000" dirty="0"/>
              <a:t>Findings:</a:t>
            </a:r>
          </a:p>
          <a:p>
            <a:pPr eaLnBrk="1" hangingPunct="1"/>
            <a:endParaRPr lang="en-US" sz="2000" dirty="0"/>
          </a:p>
          <a:p>
            <a:pPr eaLnBrk="1" hangingPunct="1"/>
            <a:r>
              <a:rPr lang="en-US" sz="2000" u="sng" dirty="0"/>
              <a:t>Method	</a:t>
            </a:r>
            <a:r>
              <a:rPr lang="en-US" sz="2000" dirty="0"/>
              <a:t>	</a:t>
            </a:r>
            <a:r>
              <a:rPr lang="en-US" sz="2000" u="sng" dirty="0"/>
              <a:t>Average Estimate</a:t>
            </a:r>
            <a:r>
              <a:rPr lang="en-US" sz="2000" dirty="0"/>
              <a:t>		</a:t>
            </a:r>
            <a:r>
              <a:rPr lang="en-US" sz="2000" u="sng" dirty="0"/>
              <a:t>Estimates Larger than Actual Estimate</a:t>
            </a:r>
            <a:r>
              <a:rPr lang="en-US" sz="2000" dirty="0"/>
              <a:t>	</a:t>
            </a:r>
          </a:p>
          <a:p>
            <a:pPr eaLnBrk="1" hangingPunct="1"/>
            <a:r>
              <a:rPr lang="en-US" sz="2000" dirty="0"/>
              <a:t>Weighted OLS	       -0.003				0/40</a:t>
            </a:r>
          </a:p>
          <a:p>
            <a:pPr eaLnBrk="1" hangingPunct="1"/>
            <a:r>
              <a:rPr lang="en-US" sz="2000" dirty="0" err="1"/>
              <a:t>Unweighted</a:t>
            </a:r>
            <a:r>
              <a:rPr lang="en-US" sz="2000" dirty="0"/>
              <a:t> OLS	        0.001				1/40</a:t>
            </a:r>
          </a:p>
          <a:p>
            <a:pPr eaLnBrk="1" hangingPunct="1"/>
            <a:r>
              <a:rPr lang="en-US" sz="2000" dirty="0"/>
              <a:t>Negative Binomial       0.001				0/40</a:t>
            </a:r>
          </a:p>
          <a:p>
            <a:pPr eaLnBrk="1" hangingPunct="1"/>
            <a:endParaRPr lang="en-US" dirty="0"/>
          </a:p>
          <a:p>
            <a:pPr eaLnBrk="1" hangingPunct="1"/>
            <a:endParaRPr lang="en-US" dirty="0"/>
          </a:p>
        </p:txBody>
      </p:sp>
    </p:spTree>
    <p:extLst>
      <p:ext uri="{BB962C8B-B14F-4D97-AF65-F5344CB8AC3E}">
        <p14:creationId xmlns:p14="http://schemas.microsoft.com/office/powerpoint/2010/main" val="69010546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386"/>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76200"/>
            <a:ext cx="8229600" cy="1143000"/>
          </a:xfrm>
        </p:spPr>
        <p:txBody>
          <a:bodyPr/>
          <a:lstStyle/>
          <a:p>
            <a:pPr eaLnBrk="1" hangingPunct="1"/>
            <a:r>
              <a:rPr lang="en-US" sz="3200">
                <a:latin typeface="Calibri" charset="0"/>
              </a:rPr>
              <a:t>Homicide – Statistical Inference</a:t>
            </a:r>
            <a:endParaRPr lang="en-US" sz="3200">
              <a:solidFill>
                <a:srgbClr val="FF0000"/>
              </a:solidFill>
              <a:latin typeface="Calibri" charset="0"/>
            </a:endParaRPr>
          </a:p>
        </p:txBody>
      </p:sp>
      <p:sp>
        <p:nvSpPr>
          <p:cNvPr id="21507" name="TextBox 1"/>
          <p:cNvSpPr txBox="1">
            <a:spLocks noChangeArrowheads="1"/>
          </p:cNvSpPr>
          <p:nvPr/>
        </p:nvSpPr>
        <p:spPr bwMode="auto">
          <a:xfrm>
            <a:off x="457200" y="1042988"/>
            <a:ext cx="7772400"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r>
              <a:rPr lang="en-US"/>
              <a:t>Tests in spirit of Bertrand, Duflo, and Mullainathan (2004)</a:t>
            </a:r>
          </a:p>
          <a:p>
            <a:pPr eaLnBrk="1" hangingPunct="1"/>
            <a:endParaRPr lang="en-US"/>
          </a:p>
          <a:p>
            <a:pPr eaLnBrk="1" hangingPunct="1"/>
            <a:endParaRPr lang="en-US"/>
          </a:p>
          <a:p>
            <a:pPr eaLnBrk="1" hangingPunct="1"/>
            <a:r>
              <a:rPr lang="en-US"/>
              <a:t>Unweighted OLS: 	Reject 6.3% of the time at the 5% level</a:t>
            </a:r>
          </a:p>
          <a:p>
            <a:pPr eaLnBrk="1" hangingPunct="1"/>
            <a:r>
              <a:rPr lang="en-US"/>
              <a:t>	=&gt; standard errors are approximately correct</a:t>
            </a:r>
          </a:p>
          <a:p>
            <a:pPr eaLnBrk="1" hangingPunct="1"/>
            <a:endParaRPr lang="en-US"/>
          </a:p>
          <a:p>
            <a:pPr eaLnBrk="1" hangingPunct="1"/>
            <a:r>
              <a:rPr lang="en-US"/>
              <a:t>Weighted OLS: Reject 11.9% of simulated estimates at the 5% level</a:t>
            </a:r>
          </a:p>
          <a:p>
            <a:pPr eaLnBrk="1" hangingPunct="1"/>
            <a:r>
              <a:rPr lang="en-US"/>
              <a:t>	=&gt; standard errors are likely understated</a:t>
            </a:r>
          </a:p>
          <a:p>
            <a:pPr eaLnBrk="1" hangingPunct="1"/>
            <a:endParaRPr lang="en-US"/>
          </a:p>
          <a:p>
            <a:pPr eaLnBrk="1" hangingPunct="1"/>
            <a:r>
              <a:rPr lang="en-US"/>
              <a:t>Negative Binomial:	Reject 9.7% of the time at the 5% level</a:t>
            </a:r>
          </a:p>
          <a:p>
            <a:pPr eaLnBrk="1" hangingPunct="1"/>
            <a:r>
              <a:rPr lang="en-US"/>
              <a:t>	=&gt; standard errors are somewhat understated</a:t>
            </a:r>
          </a:p>
          <a:p>
            <a:pPr eaLnBrk="1" hangingPunct="1"/>
            <a:endParaRPr lang="en-US"/>
          </a:p>
          <a:p>
            <a:pPr eaLnBrk="1" hangingPunct="1"/>
            <a:endParaRPr lang="en-US"/>
          </a:p>
          <a:p>
            <a:pPr eaLnBrk="1" hangingPunct="1"/>
            <a:endParaRPr lang="en-US"/>
          </a:p>
          <a:p>
            <a:pPr eaLnBrk="1" hangingPunct="1"/>
            <a:endParaRPr lang="en-US"/>
          </a:p>
          <a:p>
            <a:pPr eaLnBrk="1" hangingPunct="1"/>
            <a:endParaRPr lang="en-US"/>
          </a:p>
        </p:txBody>
      </p:sp>
    </p:spTree>
    <p:extLst>
      <p:ext uri="{BB962C8B-B14F-4D97-AF65-F5344CB8AC3E}">
        <p14:creationId xmlns:p14="http://schemas.microsoft.com/office/powerpoint/2010/main" val="34327003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2150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507">
                                            <p:txEl>
                                              <p:pRg st="0" end="0"/>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2150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507">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150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507">
                                            <p:txEl>
                                              <p:pRg st="7" end="7"/>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2150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150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6"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a:xfrm>
            <a:off x="457200" y="76200"/>
            <a:ext cx="8229600" cy="1143000"/>
          </a:xfrm>
        </p:spPr>
        <p:txBody>
          <a:bodyPr/>
          <a:lstStyle/>
          <a:p>
            <a:pPr eaLnBrk="1" hangingPunct="1"/>
            <a:r>
              <a:rPr lang="en-US" sz="3200">
                <a:latin typeface="Calibri" charset="0"/>
              </a:rPr>
              <a:t>Homicide – Statistical Inference</a:t>
            </a:r>
            <a:endParaRPr lang="en-US" sz="3200">
              <a:solidFill>
                <a:srgbClr val="FF0000"/>
              </a:solidFill>
              <a:latin typeface="Calibri" charset="0"/>
            </a:endParaRPr>
          </a:p>
        </p:txBody>
      </p:sp>
      <p:sp>
        <p:nvSpPr>
          <p:cNvPr id="29699" name="TextBox 1"/>
          <p:cNvSpPr txBox="1">
            <a:spLocks noChangeArrowheads="1"/>
          </p:cNvSpPr>
          <p:nvPr/>
        </p:nvSpPr>
        <p:spPr bwMode="auto">
          <a:xfrm>
            <a:off x="457200" y="1042988"/>
            <a:ext cx="15160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r>
              <a:rPr lang="en-US"/>
              <a:t>OLS-Weighted</a:t>
            </a:r>
          </a:p>
        </p:txBody>
      </p:sp>
      <p:pic>
        <p:nvPicPr>
          <p:cNvPr id="29700"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600200"/>
            <a:ext cx="6096000" cy="4449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29701" name="TextBox 7"/>
          <p:cNvSpPr txBox="1">
            <a:spLocks noChangeArrowheads="1"/>
          </p:cNvSpPr>
          <p:nvPr/>
        </p:nvSpPr>
        <p:spPr bwMode="auto">
          <a:xfrm>
            <a:off x="392113" y="6019800"/>
            <a:ext cx="561657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r>
              <a:rPr lang="en-US"/>
              <a:t>Estimate = 0.0946</a:t>
            </a:r>
          </a:p>
          <a:p>
            <a:pPr eaLnBrk="1" hangingPunct="1"/>
            <a:r>
              <a:rPr lang="en-US"/>
              <a:t>5.0% of placebo estimates lie to the right of the estimate; </a:t>
            </a:r>
          </a:p>
        </p:txBody>
      </p:sp>
    </p:spTree>
    <p:extLst>
      <p:ext uri="{BB962C8B-B14F-4D97-AF65-F5344CB8AC3E}">
        <p14:creationId xmlns:p14="http://schemas.microsoft.com/office/powerpoint/2010/main" val="1678985192"/>
      </p:ext>
    </p:extLst>
  </p:cSld>
  <p:clrMapOvr>
    <a:masterClrMapping/>
  </p:clrMapOvr>
  <p:timing>
    <p:tnLst>
      <p:par>
        <p:cTn xmlns:p14="http://schemas.microsoft.com/office/powerpoint/2010/mai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457200" y="76200"/>
            <a:ext cx="8229600" cy="1143000"/>
          </a:xfrm>
        </p:spPr>
        <p:txBody>
          <a:bodyPr/>
          <a:lstStyle/>
          <a:p>
            <a:pPr eaLnBrk="1" hangingPunct="1"/>
            <a:r>
              <a:rPr lang="en-US" sz="3200">
                <a:latin typeface="Calibri" charset="0"/>
              </a:rPr>
              <a:t>Homicide – Statistical Inference</a:t>
            </a:r>
            <a:endParaRPr lang="en-US" sz="3200">
              <a:solidFill>
                <a:srgbClr val="FF0000"/>
              </a:solidFill>
              <a:latin typeface="Calibri" charset="0"/>
            </a:endParaRPr>
          </a:p>
        </p:txBody>
      </p:sp>
      <p:sp>
        <p:nvSpPr>
          <p:cNvPr id="30723" name="TextBox 1"/>
          <p:cNvSpPr txBox="1">
            <a:spLocks noChangeArrowheads="1"/>
          </p:cNvSpPr>
          <p:nvPr/>
        </p:nvSpPr>
        <p:spPr bwMode="auto">
          <a:xfrm>
            <a:off x="457200" y="1042988"/>
            <a:ext cx="17510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r>
              <a:rPr lang="en-US"/>
              <a:t>OLS-Unweighted</a:t>
            </a:r>
          </a:p>
        </p:txBody>
      </p:sp>
      <p:sp>
        <p:nvSpPr>
          <p:cNvPr id="30724" name="TextBox 7"/>
          <p:cNvSpPr txBox="1">
            <a:spLocks noChangeArrowheads="1"/>
          </p:cNvSpPr>
          <p:nvPr/>
        </p:nvSpPr>
        <p:spPr bwMode="auto">
          <a:xfrm>
            <a:off x="392113" y="6019800"/>
            <a:ext cx="573405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r>
              <a:rPr lang="en-US"/>
              <a:t>Estimate = 0.0811</a:t>
            </a:r>
          </a:p>
          <a:p>
            <a:pPr eaLnBrk="1" hangingPunct="1"/>
            <a:r>
              <a:rPr lang="en-US"/>
              <a:t>5.3% of placebo estimates lie to the right of the estimate </a:t>
            </a:r>
          </a:p>
        </p:txBody>
      </p:sp>
      <p:pic>
        <p:nvPicPr>
          <p:cNvPr id="3072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188" y="1524000"/>
            <a:ext cx="6246812" cy="4560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1212838321"/>
      </p:ext>
    </p:extLst>
  </p:cSld>
  <p:clrMapOvr>
    <a:masterClrMapping/>
  </p:clrMapOvr>
  <p:timing>
    <p:tnLst>
      <p:par>
        <p:cTn xmlns:p14="http://schemas.microsoft.com/office/powerpoint/2010/mai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a:xfrm>
            <a:off x="457200" y="76200"/>
            <a:ext cx="8229600" cy="1143000"/>
          </a:xfrm>
        </p:spPr>
        <p:txBody>
          <a:bodyPr/>
          <a:lstStyle/>
          <a:p>
            <a:pPr eaLnBrk="1" hangingPunct="1"/>
            <a:r>
              <a:rPr lang="en-US" sz="3200">
                <a:latin typeface="Calibri" charset="0"/>
              </a:rPr>
              <a:t>Homicide – Statistical Inference</a:t>
            </a:r>
            <a:endParaRPr lang="en-US" sz="3200">
              <a:solidFill>
                <a:srgbClr val="FF0000"/>
              </a:solidFill>
              <a:latin typeface="Calibri" charset="0"/>
            </a:endParaRPr>
          </a:p>
        </p:txBody>
      </p:sp>
      <p:sp>
        <p:nvSpPr>
          <p:cNvPr id="31747" name="TextBox 1"/>
          <p:cNvSpPr txBox="1">
            <a:spLocks noChangeArrowheads="1"/>
          </p:cNvSpPr>
          <p:nvPr/>
        </p:nvSpPr>
        <p:spPr bwMode="auto">
          <a:xfrm>
            <a:off x="457200" y="1042988"/>
            <a:ext cx="18843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r>
              <a:rPr lang="en-US"/>
              <a:t>Negative Binomial</a:t>
            </a:r>
          </a:p>
        </p:txBody>
      </p:sp>
      <p:sp>
        <p:nvSpPr>
          <p:cNvPr id="31748" name="TextBox 7"/>
          <p:cNvSpPr txBox="1">
            <a:spLocks noChangeArrowheads="1"/>
          </p:cNvSpPr>
          <p:nvPr/>
        </p:nvSpPr>
        <p:spPr bwMode="auto">
          <a:xfrm>
            <a:off x="392113" y="6019800"/>
            <a:ext cx="5554662"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r>
              <a:rPr lang="en-US"/>
              <a:t>Estimate = 0.0734</a:t>
            </a:r>
          </a:p>
          <a:p>
            <a:pPr eaLnBrk="1" hangingPunct="1"/>
            <a:r>
              <a:rPr lang="en-US"/>
              <a:t>4.6% of placebo estimates lie to the right of the estimate </a:t>
            </a:r>
          </a:p>
        </p:txBody>
      </p:sp>
      <p:pic>
        <p:nvPicPr>
          <p:cNvPr id="3174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524000"/>
            <a:ext cx="5945188"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2663345061"/>
      </p:ext>
    </p:extLst>
  </p:cSld>
  <p:clrMapOvr>
    <a:masterClrMapping/>
  </p:clrMapOvr>
  <p:timing>
    <p:tnLst>
      <p:par>
        <p:cTn xmlns:p14="http://schemas.microsoft.com/office/powerpoint/2010/mai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457200" y="76200"/>
            <a:ext cx="8229600" cy="1143000"/>
          </a:xfrm>
        </p:spPr>
        <p:txBody>
          <a:bodyPr/>
          <a:lstStyle/>
          <a:p>
            <a:pPr eaLnBrk="1" hangingPunct="1"/>
            <a:r>
              <a:rPr lang="en-US" sz="3200">
                <a:latin typeface="Calibri" charset="0"/>
              </a:rPr>
              <a:t>Interpretation</a:t>
            </a:r>
            <a:endParaRPr lang="en-US" sz="3200">
              <a:solidFill>
                <a:srgbClr val="FF0000"/>
              </a:solidFill>
              <a:latin typeface="Calibri" charset="0"/>
            </a:endParaRPr>
          </a:p>
        </p:txBody>
      </p:sp>
      <p:sp>
        <p:nvSpPr>
          <p:cNvPr id="6" name="TextBox 5"/>
          <p:cNvSpPr txBox="1"/>
          <p:nvPr/>
        </p:nvSpPr>
        <p:spPr>
          <a:xfrm>
            <a:off x="228600" y="1524000"/>
            <a:ext cx="8686800" cy="4708525"/>
          </a:xfrm>
          <a:prstGeom prst="rect">
            <a:avLst/>
          </a:prstGeom>
          <a:noFill/>
        </p:spPr>
        <p:txBody>
          <a:bodyPr>
            <a:spAutoFit/>
          </a:bodyPr>
          <a:lstStyle/>
          <a:p>
            <a:pPr>
              <a:defRPr/>
            </a:pPr>
            <a:r>
              <a:rPr lang="en-US" sz="2000" dirty="0">
                <a:latin typeface="Calibri" pitchFamily="34" charset="0"/>
                <a:ea typeface="+mn-ea"/>
              </a:rPr>
              <a:t>Summary: Castle Doctrine/Stand Your Ground laws lead to ~8% increase in the homicide rate</a:t>
            </a:r>
          </a:p>
          <a:p>
            <a:pPr marL="342900" indent="-342900">
              <a:buFont typeface="Symbol"/>
              <a:buChar char="Þ"/>
              <a:defRPr/>
            </a:pPr>
            <a:r>
              <a:rPr lang="en-US" sz="2000" dirty="0">
                <a:latin typeface="Calibri" pitchFamily="34" charset="0"/>
                <a:ea typeface="+mn-ea"/>
              </a:rPr>
              <a:t>600 additional homicides per year</a:t>
            </a:r>
          </a:p>
          <a:p>
            <a:pPr marL="342900" indent="-342900">
              <a:buFont typeface="Symbol"/>
              <a:buChar char="Þ"/>
              <a:defRPr/>
            </a:pPr>
            <a:endParaRPr lang="en-US" sz="2000" dirty="0">
              <a:latin typeface="Calibri" pitchFamily="34" charset="0"/>
              <a:ea typeface="+mn-ea"/>
            </a:endParaRPr>
          </a:p>
          <a:p>
            <a:pPr>
              <a:defRPr/>
            </a:pPr>
            <a:r>
              <a:rPr lang="en-US" sz="2000" dirty="0">
                <a:latin typeface="Calibri" pitchFamily="34" charset="0"/>
                <a:ea typeface="+mn-ea"/>
              </a:rPr>
              <a:t>Lingering Question: Could these homicides have been misreported as murders or manslaughters, even though they actually were legally justified? </a:t>
            </a:r>
          </a:p>
          <a:p>
            <a:pPr>
              <a:defRPr/>
            </a:pPr>
            <a:endParaRPr lang="en-US" sz="2000" dirty="0">
              <a:latin typeface="Calibri" pitchFamily="34" charset="0"/>
              <a:ea typeface="+mn-ea"/>
            </a:endParaRPr>
          </a:p>
          <a:p>
            <a:pPr>
              <a:defRPr/>
            </a:pPr>
            <a:r>
              <a:rPr lang="en-US" sz="2000" dirty="0">
                <a:latin typeface="Calibri" pitchFamily="34" charset="0"/>
                <a:ea typeface="+mn-ea"/>
              </a:rPr>
              <a:t>Misreporting is a concern: </a:t>
            </a:r>
            <a:r>
              <a:rPr lang="en-US" sz="2000" dirty="0" err="1">
                <a:latin typeface="Calibri" pitchFamily="34" charset="0"/>
                <a:ea typeface="+mn-ea"/>
              </a:rPr>
              <a:t>Kleck</a:t>
            </a:r>
            <a:r>
              <a:rPr lang="en-US" sz="2000" dirty="0">
                <a:latin typeface="Calibri" pitchFamily="34" charset="0"/>
                <a:ea typeface="+mn-ea"/>
              </a:rPr>
              <a:t> (1988) estimates that one-fifth of legally justified homicides are correctly reported </a:t>
            </a:r>
          </a:p>
          <a:p>
            <a:pPr>
              <a:defRPr/>
            </a:pPr>
            <a:endParaRPr lang="en-US" sz="2000" dirty="0">
              <a:latin typeface="Calibri" pitchFamily="34" charset="0"/>
              <a:ea typeface="+mn-ea"/>
            </a:endParaRPr>
          </a:p>
          <a:p>
            <a:pPr>
              <a:defRPr/>
            </a:pPr>
            <a:r>
              <a:rPr lang="en-US" sz="2000" dirty="0">
                <a:latin typeface="Calibri" pitchFamily="34" charset="0"/>
                <a:ea typeface="+mn-ea"/>
              </a:rPr>
              <a:t>Side note: This </a:t>
            </a:r>
            <a:r>
              <a:rPr lang="en-US" sz="2000" i="1" dirty="0">
                <a:latin typeface="Calibri" pitchFamily="34" charset="0"/>
                <a:ea typeface="+mn-ea"/>
              </a:rPr>
              <a:t>net </a:t>
            </a:r>
            <a:r>
              <a:rPr lang="en-US" sz="2000" dirty="0">
                <a:latin typeface="Calibri" pitchFamily="34" charset="0"/>
                <a:ea typeface="+mn-ea"/>
              </a:rPr>
              <a:t>increase in homicides could not be driven by one-for-one substitution of would-be-homicide victims killing their assailants</a:t>
            </a:r>
          </a:p>
          <a:p>
            <a:pPr>
              <a:defRPr/>
            </a:pPr>
            <a:endParaRPr lang="en-US" sz="2000" dirty="0">
              <a:latin typeface="Calibri" pitchFamily="34" charset="0"/>
              <a:ea typeface="+mn-ea"/>
            </a:endParaRPr>
          </a:p>
          <a:p>
            <a:pPr>
              <a:defRPr/>
            </a:pPr>
            <a:endParaRPr lang="en-US" sz="2000" dirty="0">
              <a:latin typeface="Calibri" pitchFamily="34" charset="0"/>
              <a:ea typeface="+mn-ea"/>
            </a:endParaRPr>
          </a:p>
          <a:p>
            <a:pPr>
              <a:defRPr/>
            </a:pPr>
            <a:endParaRPr lang="en-US" sz="2000" dirty="0">
              <a:latin typeface="Calibri" pitchFamily="34" charset="0"/>
              <a:ea typeface="+mn-ea"/>
            </a:endParaRPr>
          </a:p>
        </p:txBody>
      </p:sp>
    </p:spTree>
    <p:extLst>
      <p:ext uri="{BB962C8B-B14F-4D97-AF65-F5344CB8AC3E}">
        <p14:creationId xmlns:p14="http://schemas.microsoft.com/office/powerpoint/2010/main" val="18381421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3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Snow is an early advocate for the “infection theory” – cholera is being spread person-to-person through an unknown mechanism</a:t>
            </a:r>
          </a:p>
          <a:p>
            <a:r>
              <a:rPr lang="en-US" dirty="0" smtClean="0"/>
              <a:t>His</a:t>
            </a:r>
            <a:r>
              <a:rPr lang="en-US" dirty="0" smtClean="0"/>
              <a:t> </a:t>
            </a:r>
            <a:r>
              <a:rPr lang="en-US" dirty="0" smtClean="0"/>
              <a:t>early evidence for this “infection theory” was based on years’ worth of observations </a:t>
            </a:r>
            <a:r>
              <a:rPr lang="en-US" dirty="0" smtClean="0"/>
              <a:t>which included:</a:t>
            </a:r>
            <a:endParaRPr lang="en-US" dirty="0" smtClean="0"/>
          </a:p>
          <a:p>
            <a:pPr lvl="1"/>
            <a:r>
              <a:rPr lang="en-US" dirty="0" smtClean="0"/>
              <a:t>Cholera transmission followed </a:t>
            </a:r>
            <a:r>
              <a:rPr lang="en-US" dirty="0" smtClean="0"/>
              <a:t>human </a:t>
            </a:r>
            <a:r>
              <a:rPr lang="en-US" dirty="0" smtClean="0"/>
              <a:t>commerce</a:t>
            </a:r>
          </a:p>
          <a:p>
            <a:pPr lvl="1"/>
            <a:r>
              <a:rPr lang="en-US" dirty="0" smtClean="0"/>
              <a:t>A sailor on a </a:t>
            </a:r>
            <a:r>
              <a:rPr lang="en-US" dirty="0" smtClean="0"/>
              <a:t>ship </a:t>
            </a:r>
            <a:r>
              <a:rPr lang="en-US" dirty="0" smtClean="0"/>
              <a:t>from </a:t>
            </a:r>
            <a:r>
              <a:rPr lang="en-US" dirty="0" smtClean="0"/>
              <a:t>a cholera-free country </a:t>
            </a:r>
            <a:r>
              <a:rPr lang="en-US" dirty="0" smtClean="0"/>
              <a:t>who arrived at a </a:t>
            </a:r>
            <a:r>
              <a:rPr lang="en-US" dirty="0" smtClean="0"/>
              <a:t>cholera-stricken </a:t>
            </a:r>
            <a:r>
              <a:rPr lang="en-US" dirty="0" smtClean="0"/>
              <a:t>port</a:t>
            </a:r>
            <a:r>
              <a:rPr lang="en-US" dirty="0"/>
              <a:t> </a:t>
            </a:r>
            <a:r>
              <a:rPr lang="en-US" dirty="0" smtClean="0"/>
              <a:t>would </a:t>
            </a:r>
            <a:r>
              <a:rPr lang="en-US" dirty="0" smtClean="0"/>
              <a:t>only get </a:t>
            </a:r>
            <a:r>
              <a:rPr lang="en-US" dirty="0" smtClean="0"/>
              <a:t>the disease </a:t>
            </a:r>
            <a:r>
              <a:rPr lang="en-US" dirty="0" smtClean="0"/>
              <a:t>after landing </a:t>
            </a:r>
            <a:r>
              <a:rPr lang="en-US" dirty="0" smtClean="0"/>
              <a:t>or </a:t>
            </a:r>
            <a:r>
              <a:rPr lang="en-US" dirty="0" smtClean="0"/>
              <a:t>taking </a:t>
            </a:r>
            <a:r>
              <a:rPr lang="en-US" dirty="0" smtClean="0"/>
              <a:t>on supplies</a:t>
            </a:r>
          </a:p>
          <a:p>
            <a:pPr lvl="1"/>
            <a:r>
              <a:rPr lang="en-US" dirty="0" smtClean="0"/>
              <a:t>Cholera hit poor communities the worst, who lived </a:t>
            </a:r>
            <a:r>
              <a:rPr lang="en-US" dirty="0" smtClean="0"/>
              <a:t>in the most crowded housing with the worst hygiene</a:t>
            </a:r>
          </a:p>
          <a:p>
            <a:r>
              <a:rPr lang="en-US" dirty="0" smtClean="0"/>
              <a:t>These facts </a:t>
            </a:r>
            <a:r>
              <a:rPr lang="en-US" dirty="0" smtClean="0"/>
              <a:t>are consistent </a:t>
            </a:r>
            <a:r>
              <a:rPr lang="en-US" dirty="0" smtClean="0"/>
              <a:t>with the infection theory, but </a:t>
            </a:r>
            <a:r>
              <a:rPr lang="en-US" dirty="0" smtClean="0"/>
              <a:t>were harder </a:t>
            </a:r>
            <a:r>
              <a:rPr lang="en-US" dirty="0" smtClean="0"/>
              <a:t>to reconcile with the miasma theory</a:t>
            </a:r>
          </a:p>
          <a:p>
            <a:pPr lvl="1"/>
            <a:endParaRPr lang="en-US" dirty="0" smtClean="0"/>
          </a:p>
          <a:p>
            <a:pPr lvl="1"/>
            <a:endParaRPr lang="en-US" dirty="0"/>
          </a:p>
        </p:txBody>
      </p:sp>
    </p:spTree>
    <p:extLst>
      <p:ext uri="{BB962C8B-B14F-4D97-AF65-F5344CB8AC3E}">
        <p14:creationId xmlns:p14="http://schemas.microsoft.com/office/powerpoint/2010/main" val="575633678"/>
      </p:ext>
    </p:extLst>
  </p:cSld>
  <p:clrMapOvr>
    <a:masterClrMapping/>
  </p:clrMapOvr>
  <p:timing>
    <p:tnLst>
      <p:par>
        <p:cTn xmlns:p14="http://schemas.microsoft.com/office/powerpoint/2010/mai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457200" y="76200"/>
            <a:ext cx="8229600" cy="1143000"/>
          </a:xfrm>
        </p:spPr>
        <p:txBody>
          <a:bodyPr/>
          <a:lstStyle/>
          <a:p>
            <a:pPr eaLnBrk="1" hangingPunct="1"/>
            <a:r>
              <a:rPr lang="en-US" sz="3200">
                <a:latin typeface="Calibri" charset="0"/>
              </a:rPr>
              <a:t>Interpretation</a:t>
            </a:r>
            <a:endParaRPr lang="en-US" sz="3200">
              <a:solidFill>
                <a:srgbClr val="FF0000"/>
              </a:solidFill>
              <a:latin typeface="Calibri" charset="0"/>
            </a:endParaRPr>
          </a:p>
        </p:txBody>
      </p:sp>
      <p:sp>
        <p:nvSpPr>
          <p:cNvPr id="6" name="TextBox 5"/>
          <p:cNvSpPr txBox="1"/>
          <p:nvPr/>
        </p:nvSpPr>
        <p:spPr>
          <a:xfrm>
            <a:off x="228600" y="1524000"/>
            <a:ext cx="8686800" cy="3786188"/>
          </a:xfrm>
          <a:prstGeom prst="rect">
            <a:avLst/>
          </a:prstGeom>
          <a:noFill/>
        </p:spPr>
        <p:txBody>
          <a:bodyPr>
            <a:spAutoFit/>
          </a:bodyPr>
          <a:lstStyle/>
          <a:p>
            <a:pPr>
              <a:defRPr/>
            </a:pPr>
            <a:r>
              <a:rPr lang="en-US" sz="2000" dirty="0">
                <a:latin typeface="Calibri" pitchFamily="34" charset="0"/>
                <a:ea typeface="+mn-ea"/>
              </a:rPr>
              <a:t>Approaches:</a:t>
            </a:r>
          </a:p>
          <a:p>
            <a:pPr>
              <a:defRPr/>
            </a:pPr>
            <a:endParaRPr lang="en-US" sz="2000" dirty="0">
              <a:latin typeface="Calibri" pitchFamily="34" charset="0"/>
              <a:ea typeface="+mn-ea"/>
            </a:endParaRPr>
          </a:p>
          <a:p>
            <a:pPr marL="514350" indent="-514350">
              <a:buFontTx/>
              <a:buAutoNum type="romanUcPeriod"/>
              <a:defRPr/>
            </a:pPr>
            <a:r>
              <a:rPr lang="en-US" sz="2000" dirty="0">
                <a:latin typeface="Calibri" pitchFamily="34" charset="0"/>
                <a:ea typeface="+mn-ea"/>
              </a:rPr>
              <a:t>Look for evidence of increases in homicides that are unambiguously unjustified</a:t>
            </a:r>
          </a:p>
          <a:p>
            <a:pPr>
              <a:defRPr/>
            </a:pPr>
            <a:endParaRPr lang="en-US" sz="2000" dirty="0">
              <a:latin typeface="Calibri" pitchFamily="34" charset="0"/>
              <a:ea typeface="+mn-ea"/>
            </a:endParaRPr>
          </a:p>
          <a:p>
            <a:pPr>
              <a:defRPr/>
            </a:pPr>
            <a:r>
              <a:rPr lang="en-US" sz="2000" dirty="0">
                <a:latin typeface="Calibri" pitchFamily="34" charset="0"/>
                <a:ea typeface="+mn-ea"/>
              </a:rPr>
              <a:t>	(e.g., felony murders, gang-related homicides, share of robberies with a 	gun, etc.)</a:t>
            </a:r>
          </a:p>
          <a:p>
            <a:pPr>
              <a:defRPr/>
            </a:pPr>
            <a:endParaRPr lang="en-US" sz="2000" dirty="0">
              <a:latin typeface="Calibri" pitchFamily="34" charset="0"/>
              <a:ea typeface="+mn-ea"/>
            </a:endParaRPr>
          </a:p>
          <a:p>
            <a:pPr>
              <a:defRPr/>
            </a:pPr>
            <a:r>
              <a:rPr lang="en-US" sz="2000" dirty="0">
                <a:latin typeface="Calibri" pitchFamily="34" charset="0"/>
                <a:ea typeface="+mn-ea"/>
              </a:rPr>
              <a:t>	Findings: nothing much helpful</a:t>
            </a:r>
          </a:p>
          <a:p>
            <a:pPr>
              <a:defRPr/>
            </a:pPr>
            <a:endParaRPr lang="en-US" sz="2000" dirty="0">
              <a:latin typeface="Calibri" pitchFamily="34" charset="0"/>
              <a:ea typeface="+mn-ea"/>
            </a:endParaRPr>
          </a:p>
          <a:p>
            <a:pPr>
              <a:defRPr/>
            </a:pPr>
            <a:endParaRPr lang="en-US" sz="2000" dirty="0">
              <a:latin typeface="Calibri" pitchFamily="34" charset="0"/>
              <a:ea typeface="+mn-ea"/>
            </a:endParaRPr>
          </a:p>
          <a:p>
            <a:pPr>
              <a:defRPr/>
            </a:pPr>
            <a:endParaRPr lang="en-US" sz="2000" dirty="0">
              <a:latin typeface="Calibri" pitchFamily="34" charset="0"/>
              <a:ea typeface="+mn-ea"/>
            </a:endParaRPr>
          </a:p>
        </p:txBody>
      </p:sp>
    </p:spTree>
    <p:extLst>
      <p:ext uri="{BB962C8B-B14F-4D97-AF65-F5344CB8AC3E}">
        <p14:creationId xmlns:p14="http://schemas.microsoft.com/office/powerpoint/2010/main" val="29408510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3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457200" y="76200"/>
            <a:ext cx="8229600" cy="1143000"/>
          </a:xfrm>
        </p:spPr>
        <p:txBody>
          <a:bodyPr/>
          <a:lstStyle/>
          <a:p>
            <a:pPr eaLnBrk="1" hangingPunct="1"/>
            <a:r>
              <a:rPr lang="en-US" sz="3200">
                <a:latin typeface="Calibri" charset="0"/>
              </a:rPr>
              <a:t>Interpretation</a:t>
            </a:r>
            <a:endParaRPr lang="en-US" sz="3200">
              <a:solidFill>
                <a:srgbClr val="FF0000"/>
              </a:solidFill>
              <a:latin typeface="Calibri" charset="0"/>
            </a:endParaRPr>
          </a:p>
        </p:txBody>
      </p:sp>
      <p:sp>
        <p:nvSpPr>
          <p:cNvPr id="6" name="TextBox 5"/>
          <p:cNvSpPr txBox="1"/>
          <p:nvPr/>
        </p:nvSpPr>
        <p:spPr>
          <a:xfrm>
            <a:off x="228600" y="990600"/>
            <a:ext cx="8686800" cy="7756525"/>
          </a:xfrm>
          <a:prstGeom prst="rect">
            <a:avLst/>
          </a:prstGeom>
          <a:noFill/>
        </p:spPr>
        <p:txBody>
          <a:bodyPr>
            <a:spAutoFit/>
          </a:bodyPr>
          <a:lstStyle>
            <a:lvl1pPr eaLnBrk="0" hangingPunct="0">
              <a:defRPr>
                <a:solidFill>
                  <a:schemeClr val="tx1"/>
                </a:solidFill>
                <a:latin typeface="Calibri" charset="0"/>
                <a:ea typeface="ＭＳ Ｐゴシック"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r>
              <a:rPr lang="en-US" sz="2000"/>
              <a:t>Approaches:</a:t>
            </a:r>
          </a:p>
          <a:p>
            <a:pPr eaLnBrk="1" hangingPunct="1"/>
            <a:endParaRPr lang="en-US" sz="1000"/>
          </a:p>
          <a:p>
            <a:pPr eaLnBrk="1" hangingPunct="1">
              <a:buFontTx/>
              <a:buAutoNum type="romanUcPeriod" startAt="2"/>
            </a:pPr>
            <a:r>
              <a:rPr lang="en-US" sz="2000"/>
              <a:t>Combine estimates of </a:t>
            </a:r>
            <a:r>
              <a:rPr lang="en-US" sz="2000" i="1"/>
              <a:t>relative </a:t>
            </a:r>
            <a:r>
              <a:rPr lang="en-US" sz="2000"/>
              <a:t>increase in justifiable homicides with estimates of misreporting to assess whether all the additional homicides could have been legally justified</a:t>
            </a:r>
          </a:p>
          <a:p>
            <a:pPr eaLnBrk="1" hangingPunct="1">
              <a:buFontTx/>
              <a:buAutoNum type="romanUcPeriod" startAt="2"/>
            </a:pPr>
            <a:endParaRPr lang="en-US" sz="1000"/>
          </a:p>
          <a:p>
            <a:pPr eaLnBrk="1" hangingPunct="1"/>
            <a:r>
              <a:rPr lang="en-US" sz="2000"/>
              <a:t>Largest estimate of relative increase in justifiable homicide: 70%</a:t>
            </a:r>
          </a:p>
          <a:p>
            <a:pPr eaLnBrk="1" hangingPunct="1"/>
            <a:endParaRPr lang="en-US" sz="400"/>
          </a:p>
          <a:p>
            <a:pPr eaLnBrk="1" hangingPunct="1"/>
            <a:r>
              <a:rPr lang="en-US" sz="2000"/>
              <a:t>Baseline number of justifiable homicides in castle doctrine states: 103</a:t>
            </a:r>
          </a:p>
          <a:p>
            <a:pPr eaLnBrk="1" hangingPunct="1"/>
            <a:endParaRPr lang="en-US" sz="400"/>
          </a:p>
          <a:p>
            <a:pPr eaLnBrk="1" hangingPunct="1"/>
            <a:r>
              <a:rPr lang="en-US" sz="2000"/>
              <a:t>Estimate of percentage of correctly reported legally justified homicides: 20%</a:t>
            </a:r>
          </a:p>
          <a:p>
            <a:pPr eaLnBrk="1" hangingPunct="1"/>
            <a:endParaRPr lang="en-US" sz="1000"/>
          </a:p>
          <a:p>
            <a:pPr eaLnBrk="1" hangingPunct="1"/>
            <a:r>
              <a:rPr lang="en-US" sz="2000"/>
              <a:t>Assumptions:</a:t>
            </a:r>
          </a:p>
          <a:p>
            <a:pPr eaLnBrk="1" hangingPunct="1"/>
            <a:r>
              <a:rPr lang="en-US" sz="2000"/>
              <a:t>	i) Police are not </a:t>
            </a:r>
            <a:r>
              <a:rPr lang="en-US" sz="2000" i="1"/>
              <a:t>less</a:t>
            </a:r>
            <a:r>
              <a:rPr lang="en-US" sz="2000"/>
              <a:t> likely to report an otherwise identical homicide as 	legally justified </a:t>
            </a:r>
            <a:r>
              <a:rPr lang="en-US" sz="2000" i="1"/>
              <a:t>after</a:t>
            </a:r>
            <a:r>
              <a:rPr lang="en-US" sz="2000"/>
              <a:t> the passage of castle doctrine/stand-your-ground</a:t>
            </a:r>
          </a:p>
          <a:p>
            <a:pPr eaLnBrk="1" hangingPunct="1"/>
            <a:endParaRPr lang="en-US" sz="1000"/>
          </a:p>
          <a:p>
            <a:pPr eaLnBrk="1" hangingPunct="1"/>
            <a:r>
              <a:rPr lang="en-US" sz="2000"/>
              <a:t>	ii) The relative increase in legally justified homicides is no lower for 	reporting agencies than for non-reporting agencies</a:t>
            </a:r>
          </a:p>
          <a:p>
            <a:pPr eaLnBrk="1" hangingPunct="1"/>
            <a:endParaRPr lang="en-US" sz="1000"/>
          </a:p>
          <a:p>
            <a:pPr eaLnBrk="1" hangingPunct="1"/>
            <a:r>
              <a:rPr lang="en-US" sz="2000"/>
              <a:t>Conclusion: At most 300 of the additional 600 homicides could have been legally justified</a:t>
            </a:r>
          </a:p>
          <a:p>
            <a:pPr eaLnBrk="1" hangingPunct="1"/>
            <a:endParaRPr lang="en-US" sz="2000"/>
          </a:p>
          <a:p>
            <a:pPr eaLnBrk="1" hangingPunct="1"/>
            <a:r>
              <a:rPr lang="en-US" sz="2000"/>
              <a:t>=&gt; Some escalation of violence that is unambiguously </a:t>
            </a:r>
            <a:r>
              <a:rPr lang="ja-JP" altLang="en-US" sz="2000"/>
              <a:t>“</a:t>
            </a:r>
            <a:r>
              <a:rPr lang="en-US" sz="2000"/>
              <a:t>bad</a:t>
            </a:r>
            <a:r>
              <a:rPr lang="ja-JP" altLang="en-US" sz="2000"/>
              <a:t>”</a:t>
            </a:r>
            <a:endParaRPr lang="en-US" sz="2000"/>
          </a:p>
          <a:p>
            <a:pPr eaLnBrk="1" hangingPunct="1">
              <a:buFontTx/>
              <a:buAutoNum type="romanUcPeriod" startAt="2"/>
            </a:pPr>
            <a:endParaRPr lang="en-US" sz="2000"/>
          </a:p>
          <a:p>
            <a:pPr eaLnBrk="1" hangingPunct="1"/>
            <a:endParaRPr lang="en-US" sz="2000"/>
          </a:p>
          <a:p>
            <a:pPr eaLnBrk="1" hangingPunct="1"/>
            <a:r>
              <a:rPr lang="en-US" sz="2000"/>
              <a:t>	</a:t>
            </a:r>
          </a:p>
          <a:p>
            <a:pPr eaLnBrk="1" hangingPunct="1"/>
            <a:endParaRPr lang="en-US" sz="2000"/>
          </a:p>
          <a:p>
            <a:pPr eaLnBrk="1" hangingPunct="1"/>
            <a:endParaRPr lang="en-US" sz="2000"/>
          </a:p>
          <a:p>
            <a:pPr eaLnBrk="1" hangingPunct="1"/>
            <a:endParaRPr lang="en-US" sz="2000"/>
          </a:p>
        </p:txBody>
      </p:sp>
    </p:spTree>
    <p:extLst>
      <p:ext uri="{BB962C8B-B14F-4D97-AF65-F5344CB8AC3E}">
        <p14:creationId xmlns:p14="http://schemas.microsoft.com/office/powerpoint/2010/main" val="40569288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3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nodeType="clickEffect">
                                  <p:stCondLst>
                                    <p:cond delay="0"/>
                                  </p:stCondLst>
                                  <p:childTnLst>
                                    <p:set>
                                      <p:cBhvr>
                                        <p:cTn id="36"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nodeType="clickEffect">
                                  <p:stCondLst>
                                    <p:cond delay="0"/>
                                  </p:stCondLst>
                                  <p:childTnLst>
                                    <p:set>
                                      <p:cBhvr>
                                        <p:cTn id="40" dur="1" fill="hold">
                                          <p:stCondLst>
                                            <p:cond delay="0"/>
                                          </p:stCondLst>
                                        </p:cTn>
                                        <p:tgtEl>
                                          <p:spTgt spid="6">
                                            <p:txEl>
                                              <p:pRg st="15" end="1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457200" y="76200"/>
            <a:ext cx="8229600" cy="1143000"/>
          </a:xfrm>
        </p:spPr>
        <p:txBody>
          <a:bodyPr/>
          <a:lstStyle/>
          <a:p>
            <a:pPr eaLnBrk="1" hangingPunct="1"/>
            <a:r>
              <a:rPr lang="en-US" sz="3200">
                <a:latin typeface="Calibri" charset="0"/>
              </a:rPr>
              <a:t>Conclusions</a:t>
            </a:r>
            <a:endParaRPr lang="en-US" sz="3200">
              <a:solidFill>
                <a:srgbClr val="FF0000"/>
              </a:solidFill>
              <a:latin typeface="Calibri" charset="0"/>
            </a:endParaRPr>
          </a:p>
        </p:txBody>
      </p:sp>
      <p:sp>
        <p:nvSpPr>
          <p:cNvPr id="6" name="TextBox 5"/>
          <p:cNvSpPr txBox="1"/>
          <p:nvPr/>
        </p:nvSpPr>
        <p:spPr>
          <a:xfrm>
            <a:off x="228600" y="990600"/>
            <a:ext cx="8686800" cy="6556375"/>
          </a:xfrm>
          <a:prstGeom prst="rect">
            <a:avLst/>
          </a:prstGeom>
          <a:noFill/>
        </p:spPr>
        <p:txBody>
          <a:bodyPr>
            <a:spAutoFit/>
          </a:bodyPr>
          <a:lstStyle/>
          <a:p>
            <a:pPr marL="342900" indent="-342900">
              <a:buFont typeface="Arial" pitchFamily="34" charset="0"/>
              <a:buChar char="•"/>
              <a:defRPr/>
            </a:pPr>
            <a:endParaRPr lang="en-US" sz="2000" dirty="0">
              <a:latin typeface="Calibri" pitchFamily="34" charset="0"/>
              <a:ea typeface="+mn-ea"/>
            </a:endParaRPr>
          </a:p>
          <a:p>
            <a:pPr marL="342900" indent="-342900">
              <a:buFont typeface="Arial" pitchFamily="34" charset="0"/>
              <a:buChar char="•"/>
              <a:defRPr/>
            </a:pPr>
            <a:r>
              <a:rPr lang="en-US" sz="2000" dirty="0">
                <a:latin typeface="Calibri" pitchFamily="34" charset="0"/>
                <a:ea typeface="+mn-ea"/>
              </a:rPr>
              <a:t>No evidence that Castle Doctrine/Stand-Your Ground Laws deter violent crimes such as burglary, robbery, and aggravated assault</a:t>
            </a:r>
          </a:p>
          <a:p>
            <a:pPr marL="342900" indent="-342900">
              <a:buFont typeface="Arial" pitchFamily="34" charset="0"/>
              <a:buChar char="•"/>
              <a:defRPr/>
            </a:pPr>
            <a:endParaRPr lang="en-US" sz="2000" dirty="0">
              <a:latin typeface="Calibri" pitchFamily="34" charset="0"/>
              <a:ea typeface="+mn-ea"/>
            </a:endParaRPr>
          </a:p>
          <a:p>
            <a:pPr marL="342900" indent="-342900">
              <a:buFont typeface="Arial" pitchFamily="34" charset="0"/>
              <a:buChar char="•"/>
              <a:defRPr/>
            </a:pPr>
            <a:r>
              <a:rPr lang="en-US" sz="2000" dirty="0">
                <a:latin typeface="Calibri" pitchFamily="34" charset="0"/>
                <a:ea typeface="+mn-ea"/>
              </a:rPr>
              <a:t>These laws do lead to an 8% net increase in homicide rates, translating to around 600 additional homicides per year across the 21 adopting states</a:t>
            </a:r>
          </a:p>
          <a:p>
            <a:pPr marL="342900" indent="-342900">
              <a:buFont typeface="Arial" pitchFamily="34" charset="0"/>
              <a:buChar char="•"/>
              <a:defRPr/>
            </a:pPr>
            <a:endParaRPr lang="en-US" sz="2000" dirty="0">
              <a:latin typeface="Calibri" pitchFamily="34" charset="0"/>
              <a:ea typeface="+mn-ea"/>
            </a:endParaRPr>
          </a:p>
          <a:p>
            <a:pPr>
              <a:defRPr/>
            </a:pPr>
            <a:r>
              <a:rPr lang="en-US" sz="2000" dirty="0">
                <a:latin typeface="Calibri" pitchFamily="34" charset="0"/>
                <a:ea typeface="+mn-ea"/>
              </a:rPr>
              <a:t>	Unlikely that all of the additional homicides were legally justified</a:t>
            </a:r>
          </a:p>
          <a:p>
            <a:pPr marL="342900" indent="-342900">
              <a:buFont typeface="Arial" pitchFamily="34" charset="0"/>
              <a:buChar char="•"/>
              <a:defRPr/>
            </a:pPr>
            <a:endParaRPr lang="en-US" sz="2000" dirty="0">
              <a:latin typeface="Calibri" pitchFamily="34" charset="0"/>
              <a:ea typeface="+mn-ea"/>
            </a:endParaRPr>
          </a:p>
          <a:p>
            <a:pPr marL="342900" indent="-342900">
              <a:buFont typeface="Arial" pitchFamily="34" charset="0"/>
              <a:buChar char="•"/>
              <a:defRPr/>
            </a:pPr>
            <a:endParaRPr lang="en-US" sz="2000" dirty="0">
              <a:latin typeface="Calibri" pitchFamily="34" charset="0"/>
              <a:ea typeface="+mn-ea"/>
            </a:endParaRPr>
          </a:p>
          <a:p>
            <a:pPr marL="342900" indent="-342900">
              <a:buFont typeface="Arial" pitchFamily="34" charset="0"/>
              <a:buChar char="•"/>
              <a:defRPr/>
            </a:pPr>
            <a:r>
              <a:rPr lang="en-US" sz="2000" dirty="0">
                <a:latin typeface="Calibri" pitchFamily="34" charset="0"/>
                <a:ea typeface="+mn-ea"/>
              </a:rPr>
              <a:t>Economics of crime and behavior: Incentives and expected costs appear to matter in some contexts, but not in others</a:t>
            </a:r>
          </a:p>
          <a:p>
            <a:pPr marL="342900" indent="-342900">
              <a:buFont typeface="Arial" pitchFamily="34" charset="0"/>
              <a:buChar char="•"/>
              <a:defRPr/>
            </a:pPr>
            <a:endParaRPr lang="en-US" sz="2000" dirty="0">
              <a:latin typeface="Calibri" pitchFamily="34" charset="0"/>
              <a:ea typeface="+mn-ea"/>
            </a:endParaRPr>
          </a:p>
          <a:p>
            <a:pPr>
              <a:defRPr/>
            </a:pPr>
            <a:endParaRPr lang="en-US" sz="2000" dirty="0">
              <a:latin typeface="Calibri" pitchFamily="34" charset="0"/>
              <a:ea typeface="+mn-ea"/>
            </a:endParaRPr>
          </a:p>
          <a:p>
            <a:pPr>
              <a:defRPr/>
            </a:pPr>
            <a:r>
              <a:rPr lang="en-US" sz="2000" dirty="0">
                <a:latin typeface="Calibri" pitchFamily="34" charset="0"/>
                <a:ea typeface="+mn-ea"/>
              </a:rPr>
              <a:t>	</a:t>
            </a:r>
          </a:p>
          <a:p>
            <a:pPr marL="514350" indent="-514350">
              <a:buFontTx/>
              <a:buAutoNum type="romanUcPeriod" startAt="2"/>
              <a:defRPr/>
            </a:pPr>
            <a:endParaRPr lang="en-US" sz="2000" dirty="0">
              <a:latin typeface="Calibri" pitchFamily="34" charset="0"/>
              <a:ea typeface="+mn-ea"/>
            </a:endParaRPr>
          </a:p>
          <a:p>
            <a:pPr>
              <a:defRPr/>
            </a:pPr>
            <a:endParaRPr lang="en-US" sz="2000" dirty="0">
              <a:latin typeface="Calibri" pitchFamily="34" charset="0"/>
              <a:ea typeface="+mn-ea"/>
            </a:endParaRPr>
          </a:p>
          <a:p>
            <a:pPr>
              <a:defRPr/>
            </a:pPr>
            <a:r>
              <a:rPr lang="en-US" sz="2000" dirty="0">
                <a:latin typeface="Calibri" pitchFamily="34" charset="0"/>
                <a:ea typeface="+mn-ea"/>
              </a:rPr>
              <a:t>	</a:t>
            </a:r>
          </a:p>
          <a:p>
            <a:pPr>
              <a:defRPr/>
            </a:pPr>
            <a:endParaRPr lang="en-US" sz="2000" dirty="0">
              <a:latin typeface="Calibri" pitchFamily="34" charset="0"/>
              <a:ea typeface="+mn-ea"/>
            </a:endParaRPr>
          </a:p>
          <a:p>
            <a:pPr>
              <a:defRPr/>
            </a:pPr>
            <a:endParaRPr lang="en-US" sz="2000" dirty="0">
              <a:latin typeface="Calibri" pitchFamily="34" charset="0"/>
              <a:ea typeface="+mn-ea"/>
            </a:endParaRPr>
          </a:p>
          <a:p>
            <a:pPr>
              <a:defRPr/>
            </a:pPr>
            <a:endParaRPr lang="en-US" sz="2000" dirty="0">
              <a:latin typeface="Calibri" pitchFamily="34" charset="0"/>
              <a:ea typeface="+mn-ea"/>
            </a:endParaRPr>
          </a:p>
        </p:txBody>
      </p:sp>
    </p:spTree>
    <p:extLst>
      <p:ext uri="{BB962C8B-B14F-4D97-AF65-F5344CB8AC3E}">
        <p14:creationId xmlns:p14="http://schemas.microsoft.com/office/powerpoint/2010/main" val="11492754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386"/>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Synthetic control</a:t>
            </a:r>
            <a:endParaRPr lang="en-US" dirty="0"/>
          </a:p>
        </p:txBody>
      </p:sp>
      <p:sp>
        <p:nvSpPr>
          <p:cNvPr id="5" name="Subtitle 4"/>
          <p:cNvSpPr>
            <a:spLocks noGrp="1"/>
          </p:cNvSpPr>
          <p:nvPr>
            <p:ph type="subTitle" idx="1"/>
          </p:nvPr>
        </p:nvSpPr>
        <p:spPr/>
        <p:txBody>
          <a:bodyPr/>
          <a:lstStyle/>
          <a:p>
            <a:r>
              <a:rPr lang="en-US" dirty="0" smtClean="0"/>
              <a:t>Natural experiment methodologies (cont.)</a:t>
            </a:r>
            <a:endParaRPr lang="en-US" dirty="0"/>
          </a:p>
        </p:txBody>
      </p:sp>
    </p:spTree>
    <p:extLst>
      <p:ext uri="{BB962C8B-B14F-4D97-AF65-F5344CB8AC3E}">
        <p14:creationId xmlns:p14="http://schemas.microsoft.com/office/powerpoint/2010/main" val="533818632"/>
      </p:ext>
    </p:extLst>
  </p:cSld>
  <p:clrMapOvr>
    <a:masterClrMapping/>
  </p:clrMapOvr>
  <p:timing>
    <p:tnLst>
      <p:par>
        <p:cTn xmlns:p14="http://schemas.microsoft.com/office/powerpoint/2010/mai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Comparative Case Studies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Qualitative comparative case studies:</a:t>
            </a:r>
          </a:p>
          <a:p>
            <a:pPr lvl="1"/>
            <a:r>
              <a:rPr lang="en-US" dirty="0" smtClean="0"/>
              <a:t>Goal is to reason inductively the causal effects of events or characteristics of a single unit on some outcome, but oftentimes done through logic and historical analysis</a:t>
            </a:r>
          </a:p>
          <a:p>
            <a:pPr lvl="2"/>
            <a:r>
              <a:rPr lang="en-US" dirty="0" smtClean="0"/>
              <a:t>May not answer the causal inference well or at all since there is often not a counterfactual or an ad hoc counterfactual</a:t>
            </a:r>
          </a:p>
          <a:p>
            <a:pPr lvl="1"/>
            <a:r>
              <a:rPr lang="en-US" dirty="0" smtClean="0"/>
              <a:t>Example: Alexis de </a:t>
            </a:r>
            <a:r>
              <a:rPr lang="en-US" dirty="0" err="1" smtClean="0"/>
              <a:t>Toqueville’s</a:t>
            </a:r>
            <a:r>
              <a:rPr lang="en-US" dirty="0" smtClean="0"/>
              <a:t> </a:t>
            </a:r>
            <a:r>
              <a:rPr lang="en-US" u="sng" dirty="0" smtClean="0"/>
              <a:t>Democracy in America</a:t>
            </a:r>
            <a:endParaRPr lang="en-US" dirty="0" smtClean="0"/>
          </a:p>
          <a:p>
            <a:pPr lvl="2"/>
            <a:r>
              <a:rPr lang="en-US" dirty="0" smtClean="0"/>
              <a:t>De </a:t>
            </a:r>
            <a:r>
              <a:rPr lang="en-US" dirty="0" err="1" smtClean="0"/>
              <a:t>Touqueville</a:t>
            </a:r>
            <a:r>
              <a:rPr lang="en-US" dirty="0" smtClean="0"/>
              <a:t> comes to the US in the 19</a:t>
            </a:r>
            <a:r>
              <a:rPr lang="en-US" baseline="30000" dirty="0" smtClean="0"/>
              <a:t>th</a:t>
            </a:r>
            <a:r>
              <a:rPr lang="en-US" dirty="0" smtClean="0"/>
              <a:t> century to study our prisons</a:t>
            </a:r>
          </a:p>
          <a:p>
            <a:pPr lvl="2"/>
            <a:r>
              <a:rPr lang="en-US" dirty="0" smtClean="0"/>
              <a:t>Writes classic political economy book on US institutions</a:t>
            </a:r>
          </a:p>
          <a:p>
            <a:r>
              <a:rPr lang="en-US" dirty="0" smtClean="0"/>
              <a:t>Quantitative comparative case studies</a:t>
            </a:r>
          </a:p>
          <a:p>
            <a:pPr lvl="1"/>
            <a:r>
              <a:rPr lang="en-US" dirty="0" smtClean="0"/>
              <a:t>Usually natural experiment methodologies applied to a single aggregate unit (e.g., city, school, firm, state, country)</a:t>
            </a:r>
          </a:p>
          <a:p>
            <a:pPr lvl="1"/>
            <a:r>
              <a:rPr lang="en-US" dirty="0" smtClean="0"/>
              <a:t>Goal is to </a:t>
            </a:r>
            <a:r>
              <a:rPr lang="en-US" b="1" dirty="0" smtClean="0"/>
              <a:t>estimate </a:t>
            </a:r>
            <a:r>
              <a:rPr lang="en-US" dirty="0" smtClean="0"/>
              <a:t>causal effect of some intervention on some outcome by comparing the evolution of the aggregate outcome in the treatment unit to the evolution of some aggregate control group</a:t>
            </a:r>
            <a:endParaRPr lang="en-US" dirty="0"/>
          </a:p>
        </p:txBody>
      </p:sp>
    </p:spTree>
    <p:extLst>
      <p:ext uri="{BB962C8B-B14F-4D97-AF65-F5344CB8AC3E}">
        <p14:creationId xmlns:p14="http://schemas.microsoft.com/office/powerpoint/2010/main" val="485981784"/>
      </p:ext>
    </p:extLst>
  </p:cSld>
  <p:clrMapOvr>
    <a:masterClrMapping/>
  </p:clrMapOvr>
  <p:timing>
    <p:tnLst>
      <p:par>
        <p:cTn xmlns:p14="http://schemas.microsoft.com/office/powerpoint/2010/mai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Motivating example: Mariel Boatlift</a:t>
            </a:r>
            <a:endParaRPr lang="en-US" dirty="0"/>
          </a:p>
        </p:txBody>
      </p:sp>
      <p:pic>
        <p:nvPicPr>
          <p:cNvPr id="5" name="Content Placeholder 4" descr="marielboatlift1981.jpg"/>
          <p:cNvPicPr>
            <a:picLocks noGrp="1" noChangeAspect="1"/>
          </p:cNvPicPr>
          <p:nvPr>
            <p:ph idx="1"/>
          </p:nvPr>
        </p:nvPicPr>
        <p:blipFill rotWithShape="1">
          <a:blip r:embed="rId2">
            <a:extLst>
              <a:ext uri="{28A0092B-C50C-407E-A947-70E740481C1C}">
                <a14:useLocalDpi xmlns:a14="http://schemas.microsoft.com/office/drawing/2010/main" val="0"/>
              </a:ext>
            </a:extLst>
          </a:blip>
          <a:srcRect t="-6003" r="509" b="-3"/>
          <a:stretch/>
        </p:blipFill>
        <p:spPr>
          <a:xfrm>
            <a:off x="2857329" y="273050"/>
            <a:ext cx="6415305" cy="6584950"/>
          </a:xfrm>
        </p:spPr>
      </p:pic>
      <p:sp>
        <p:nvSpPr>
          <p:cNvPr id="4" name="Text Placeholder 3"/>
          <p:cNvSpPr>
            <a:spLocks noGrp="1"/>
          </p:cNvSpPr>
          <p:nvPr>
            <p:ph type="body" sz="half" idx="2"/>
          </p:nvPr>
        </p:nvSpPr>
        <p:spPr>
          <a:xfrm>
            <a:off x="164214" y="1435100"/>
            <a:ext cx="2561743" cy="4691063"/>
          </a:xfrm>
        </p:spPr>
        <p:txBody>
          <a:bodyPr>
            <a:normAutofit fontScale="92500" lnSpcReduction="20000"/>
          </a:bodyPr>
          <a:lstStyle/>
          <a:p>
            <a:r>
              <a:rPr lang="en-US" dirty="0"/>
              <a:t>How do inflows of immigrants affect the wages and employment of natives in local labor markets?</a:t>
            </a:r>
          </a:p>
          <a:p>
            <a:endParaRPr lang="en-US" dirty="0" smtClean="0"/>
          </a:p>
          <a:p>
            <a:r>
              <a:rPr lang="en-US" dirty="0" smtClean="0"/>
              <a:t>Card </a:t>
            </a:r>
            <a:r>
              <a:rPr lang="en-US" dirty="0"/>
              <a:t>(1990) uses the Mariel Boatlift of 1980 as a natural </a:t>
            </a:r>
            <a:r>
              <a:rPr lang="en-US" dirty="0" smtClean="0"/>
              <a:t>experiment</a:t>
            </a:r>
            <a:r>
              <a:rPr lang="en-US" dirty="0"/>
              <a:t> </a:t>
            </a:r>
            <a:r>
              <a:rPr lang="en-US" dirty="0" smtClean="0"/>
              <a:t>as it caused a 7% surge in the Miami labor force due to Cuban immigration</a:t>
            </a:r>
          </a:p>
          <a:p>
            <a:endParaRPr lang="en-US" dirty="0"/>
          </a:p>
          <a:p>
            <a:r>
              <a:rPr lang="en-US" dirty="0" smtClean="0"/>
              <a:t>Card uses individual-level data on unemployment and wages from the Current Population Survey (CPS) for Miami and four comparison cities (Atlanta, Los Angeles, Houston and Tampa-St. Petersburg) and estimates diff-in-diff </a:t>
            </a:r>
          </a:p>
          <a:p>
            <a:endParaRPr lang="en-US" dirty="0"/>
          </a:p>
          <a:p>
            <a:r>
              <a:rPr lang="en-US" b="1" dirty="0" smtClean="0"/>
              <a:t>History of thought</a:t>
            </a:r>
            <a:r>
              <a:rPr lang="en-US" dirty="0" smtClean="0"/>
              <a:t>: classic study because in addition to the findings, it is one of the first applications of the diff-in-diff research design and is cited in his John Bates Clark award</a:t>
            </a:r>
            <a:endParaRPr lang="en-US" dirty="0"/>
          </a:p>
        </p:txBody>
      </p:sp>
    </p:spTree>
    <p:extLst>
      <p:ext uri="{BB962C8B-B14F-4D97-AF65-F5344CB8AC3E}">
        <p14:creationId xmlns:p14="http://schemas.microsoft.com/office/powerpoint/2010/main" val="3272254940"/>
      </p:ext>
    </p:extLst>
  </p:cSld>
  <p:clrMapOvr>
    <a:masterClrMapping/>
  </p:clrMapOvr>
  <p:timing>
    <p:tnLst>
      <p:par>
        <p:cTn xmlns:p14="http://schemas.microsoft.com/office/powerpoint/2010/mai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686800" cy="729322"/>
          </a:xfrm>
        </p:spPr>
        <p:txBody>
          <a:bodyPr>
            <a:normAutofit/>
          </a:bodyPr>
          <a:lstStyle/>
          <a:p>
            <a:r>
              <a:rPr lang="en-US" sz="3600" dirty="0" smtClean="0"/>
              <a:t>Motivating example: The Mariel Boatlift</a:t>
            </a:r>
            <a:endParaRPr lang="en-US" sz="3600"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612252103"/>
              </p:ext>
            </p:extLst>
          </p:nvPr>
        </p:nvGraphicFramePr>
        <p:xfrm>
          <a:off x="3575051" y="1002372"/>
          <a:ext cx="5568951" cy="5138243"/>
        </p:xfrm>
        <a:graphic>
          <a:graphicData uri="http://schemas.openxmlformats.org/drawingml/2006/table">
            <a:tbl>
              <a:tblPr firstRow="1" bandRow="1">
                <a:tableStyleId>{5C22544A-7EE6-4342-B048-85BDC9FD1C3A}</a:tableStyleId>
              </a:tblPr>
              <a:tblGrid>
                <a:gridCol w="2016639"/>
                <a:gridCol w="1184104"/>
                <a:gridCol w="1184104"/>
                <a:gridCol w="1184104"/>
              </a:tblGrid>
              <a:tr h="503708">
                <a:tc>
                  <a:txBody>
                    <a:bodyPr/>
                    <a:lstStyle/>
                    <a:p>
                      <a:r>
                        <a:rPr lang="en-US" sz="1400" dirty="0" smtClean="0"/>
                        <a:t>Group</a:t>
                      </a:r>
                      <a:endParaRPr lang="en-US" sz="1400" dirty="0"/>
                    </a:p>
                  </a:txBody>
                  <a:tcPr/>
                </a:tc>
                <a:tc>
                  <a:txBody>
                    <a:bodyPr/>
                    <a:lstStyle/>
                    <a:p>
                      <a:pPr algn="ctr"/>
                      <a:r>
                        <a:rPr lang="en-US" sz="1400" dirty="0" smtClean="0"/>
                        <a:t>1979</a:t>
                      </a:r>
                      <a:br>
                        <a:rPr lang="en-US" sz="1400" dirty="0" smtClean="0"/>
                      </a:br>
                      <a:r>
                        <a:rPr lang="en-US" sz="1400" dirty="0" smtClean="0"/>
                        <a:t>(1)</a:t>
                      </a:r>
                      <a:endParaRPr lang="en-US" sz="1400" dirty="0"/>
                    </a:p>
                  </a:txBody>
                  <a:tcPr/>
                </a:tc>
                <a:tc>
                  <a:txBody>
                    <a:bodyPr/>
                    <a:lstStyle/>
                    <a:p>
                      <a:pPr algn="ctr"/>
                      <a:r>
                        <a:rPr lang="en-US" sz="1400" dirty="0" smtClean="0"/>
                        <a:t>1981</a:t>
                      </a:r>
                      <a:br>
                        <a:rPr lang="en-US" sz="1400" dirty="0" smtClean="0"/>
                      </a:br>
                      <a:r>
                        <a:rPr lang="en-US" sz="1400" dirty="0" smtClean="0"/>
                        <a:t>(2)</a:t>
                      </a:r>
                      <a:endParaRPr lang="en-US" sz="1400" dirty="0"/>
                    </a:p>
                  </a:txBody>
                  <a:tcPr/>
                </a:tc>
                <a:tc>
                  <a:txBody>
                    <a:bodyPr/>
                    <a:lstStyle/>
                    <a:p>
                      <a:pPr algn="ctr"/>
                      <a:r>
                        <a:rPr lang="en-US" sz="1400" dirty="0" smtClean="0"/>
                        <a:t>1981-1979</a:t>
                      </a:r>
                      <a:br>
                        <a:rPr lang="en-US" sz="1400" dirty="0" smtClean="0"/>
                      </a:br>
                      <a:r>
                        <a:rPr lang="en-US" sz="1400" dirty="0" smtClean="0"/>
                        <a:t>(3)</a:t>
                      </a:r>
                      <a:endParaRPr lang="en-US" sz="1400" dirty="0"/>
                    </a:p>
                  </a:txBody>
                  <a:tcPr/>
                </a:tc>
              </a:tr>
              <a:tr h="503708">
                <a:tc>
                  <a:txBody>
                    <a:bodyPr/>
                    <a:lstStyle/>
                    <a:p>
                      <a:pPr algn="ctr"/>
                      <a:r>
                        <a:rPr lang="en-US" sz="1400" b="1" dirty="0" smtClean="0"/>
                        <a:t>Whites</a:t>
                      </a:r>
                      <a:endParaRPr lang="en-US" sz="1400" b="1" dirty="0"/>
                    </a:p>
                  </a:txBody>
                  <a:tcPr/>
                </a:tc>
                <a:tc>
                  <a:txBody>
                    <a:bodyPr/>
                    <a:lstStyle/>
                    <a:p>
                      <a:pPr algn="ctr"/>
                      <a:endParaRPr lang="en-US" sz="1400" dirty="0"/>
                    </a:p>
                  </a:txBody>
                  <a:tcPr/>
                </a:tc>
                <a:tc>
                  <a:txBody>
                    <a:bodyPr/>
                    <a:lstStyle/>
                    <a:p>
                      <a:pPr algn="ctr"/>
                      <a:endParaRPr lang="en-US" sz="1400" dirty="0"/>
                    </a:p>
                  </a:txBody>
                  <a:tcPr/>
                </a:tc>
                <a:tc>
                  <a:txBody>
                    <a:bodyPr/>
                    <a:lstStyle/>
                    <a:p>
                      <a:pPr algn="ctr"/>
                      <a:endParaRPr lang="en-US" sz="1400" dirty="0"/>
                    </a:p>
                  </a:txBody>
                  <a:tcPr/>
                </a:tc>
              </a:tr>
              <a:tr h="503708">
                <a:tc>
                  <a:txBody>
                    <a:bodyPr/>
                    <a:lstStyle/>
                    <a:p>
                      <a:r>
                        <a:rPr lang="en-US" sz="1400" dirty="0" smtClean="0"/>
                        <a:t>(a) Miami</a:t>
                      </a:r>
                      <a:endParaRPr lang="en-US" sz="1400" dirty="0"/>
                    </a:p>
                  </a:txBody>
                  <a:tcPr/>
                </a:tc>
                <a:tc>
                  <a:txBody>
                    <a:bodyPr/>
                    <a:lstStyle/>
                    <a:p>
                      <a:pPr algn="ctr"/>
                      <a:r>
                        <a:rPr lang="en-US" sz="1400" dirty="0" smtClean="0"/>
                        <a:t>5.1 </a:t>
                      </a:r>
                      <a:br>
                        <a:rPr lang="en-US" sz="1400" dirty="0" smtClean="0"/>
                      </a:br>
                      <a:r>
                        <a:rPr lang="en-US" sz="1400" dirty="0" smtClean="0"/>
                        <a:t>(1.1)</a:t>
                      </a:r>
                      <a:endParaRPr lang="en-US" sz="1400" dirty="0"/>
                    </a:p>
                  </a:txBody>
                  <a:tcPr/>
                </a:tc>
                <a:tc>
                  <a:txBody>
                    <a:bodyPr/>
                    <a:lstStyle/>
                    <a:p>
                      <a:pPr algn="ctr"/>
                      <a:r>
                        <a:rPr lang="en-US" sz="1400" dirty="0" smtClean="0"/>
                        <a:t>3.9</a:t>
                      </a:r>
                      <a:br>
                        <a:rPr lang="en-US" sz="1400" dirty="0" smtClean="0"/>
                      </a:br>
                      <a:r>
                        <a:rPr lang="en-US" sz="1400" dirty="0" smtClean="0"/>
                        <a:t>(0.9)</a:t>
                      </a:r>
                      <a:endParaRPr lang="en-US" sz="1400" dirty="0"/>
                    </a:p>
                  </a:txBody>
                  <a:tcPr/>
                </a:tc>
                <a:tc>
                  <a:txBody>
                    <a:bodyPr/>
                    <a:lstStyle/>
                    <a:p>
                      <a:pPr algn="ctr"/>
                      <a:r>
                        <a:rPr lang="en-US" sz="1400" dirty="0" smtClean="0"/>
                        <a:t>-1.2</a:t>
                      </a:r>
                      <a:br>
                        <a:rPr lang="en-US" sz="1400" dirty="0" smtClean="0"/>
                      </a:br>
                      <a:r>
                        <a:rPr lang="en-US" sz="1400" dirty="0" smtClean="0"/>
                        <a:t>(1.4)</a:t>
                      </a:r>
                      <a:endParaRPr lang="en-US" sz="1400" dirty="0"/>
                    </a:p>
                  </a:txBody>
                  <a:tcPr/>
                </a:tc>
              </a:tr>
              <a:tr h="503708">
                <a:tc>
                  <a:txBody>
                    <a:bodyPr/>
                    <a:lstStyle/>
                    <a:p>
                      <a:r>
                        <a:rPr lang="en-US" sz="1400" dirty="0" smtClean="0"/>
                        <a:t>(b) Comparison</a:t>
                      </a:r>
                      <a:r>
                        <a:rPr lang="en-US" sz="1400" baseline="0" dirty="0" smtClean="0"/>
                        <a:t> cities</a:t>
                      </a:r>
                      <a:endParaRPr lang="en-US" sz="1400" dirty="0"/>
                    </a:p>
                  </a:txBody>
                  <a:tcPr/>
                </a:tc>
                <a:tc>
                  <a:txBody>
                    <a:bodyPr/>
                    <a:lstStyle/>
                    <a:p>
                      <a:pPr algn="ctr"/>
                      <a:r>
                        <a:rPr lang="en-US" sz="1400" dirty="0" smtClean="0"/>
                        <a:t>4.4 </a:t>
                      </a:r>
                      <a:br>
                        <a:rPr lang="en-US" sz="1400" dirty="0" smtClean="0"/>
                      </a:br>
                      <a:r>
                        <a:rPr lang="en-US" sz="1400" dirty="0" smtClean="0"/>
                        <a:t>(0.3)</a:t>
                      </a:r>
                      <a:endParaRPr lang="en-US" sz="1400" dirty="0"/>
                    </a:p>
                  </a:txBody>
                  <a:tcPr/>
                </a:tc>
                <a:tc>
                  <a:txBody>
                    <a:bodyPr/>
                    <a:lstStyle/>
                    <a:p>
                      <a:pPr algn="ctr"/>
                      <a:r>
                        <a:rPr lang="en-US" sz="1400" dirty="0" smtClean="0"/>
                        <a:t>4.3</a:t>
                      </a:r>
                      <a:br>
                        <a:rPr lang="en-US" sz="1400" dirty="0" smtClean="0"/>
                      </a:br>
                      <a:r>
                        <a:rPr lang="en-US" sz="1400" dirty="0" smtClean="0"/>
                        <a:t>(0.3)</a:t>
                      </a:r>
                      <a:endParaRPr lang="en-US" sz="1400" dirty="0"/>
                    </a:p>
                  </a:txBody>
                  <a:tcPr/>
                </a:tc>
                <a:tc>
                  <a:txBody>
                    <a:bodyPr/>
                    <a:lstStyle/>
                    <a:p>
                      <a:pPr algn="ctr"/>
                      <a:r>
                        <a:rPr lang="en-US" sz="1400" dirty="0" smtClean="0"/>
                        <a:t>-0.1</a:t>
                      </a:r>
                      <a:br>
                        <a:rPr lang="en-US" sz="1400" dirty="0" smtClean="0"/>
                      </a:br>
                      <a:r>
                        <a:rPr lang="en-US" sz="1400" dirty="0" smtClean="0"/>
                        <a:t>(0.4)</a:t>
                      </a:r>
                      <a:endParaRPr lang="en-US" sz="1400" dirty="0"/>
                    </a:p>
                  </a:txBody>
                  <a:tcPr/>
                </a:tc>
              </a:tr>
              <a:tr h="503708">
                <a:tc>
                  <a:txBody>
                    <a:bodyPr/>
                    <a:lstStyle/>
                    <a:p>
                      <a:r>
                        <a:rPr lang="en-US" sz="1400" dirty="0" smtClean="0"/>
                        <a:t>(c) Difference</a:t>
                      </a:r>
                      <a:r>
                        <a:rPr lang="en-US" sz="1400" baseline="0" dirty="0" smtClean="0"/>
                        <a:t> </a:t>
                      </a:r>
                      <a:br>
                        <a:rPr lang="en-US" sz="1400" baseline="0" dirty="0" smtClean="0"/>
                      </a:br>
                      <a:r>
                        <a:rPr lang="en-US" sz="1400" baseline="0" dirty="0" smtClean="0"/>
                        <a:t>Miami-comparison</a:t>
                      </a:r>
                      <a:endParaRPr lang="en-US" sz="1400" dirty="0"/>
                    </a:p>
                  </a:txBody>
                  <a:tcPr/>
                </a:tc>
                <a:tc>
                  <a:txBody>
                    <a:bodyPr/>
                    <a:lstStyle/>
                    <a:p>
                      <a:pPr algn="ctr"/>
                      <a:r>
                        <a:rPr lang="en-US" sz="1400" dirty="0" smtClean="0"/>
                        <a:t>0.7</a:t>
                      </a:r>
                      <a:br>
                        <a:rPr lang="en-US" sz="1400" dirty="0" smtClean="0"/>
                      </a:br>
                      <a:r>
                        <a:rPr lang="en-US" sz="1400" dirty="0" smtClean="0"/>
                        <a:t>(1.1)</a:t>
                      </a:r>
                      <a:endParaRPr lang="en-US" sz="1400" dirty="0"/>
                    </a:p>
                  </a:txBody>
                  <a:tcPr/>
                </a:tc>
                <a:tc>
                  <a:txBody>
                    <a:bodyPr/>
                    <a:lstStyle/>
                    <a:p>
                      <a:pPr algn="ctr"/>
                      <a:r>
                        <a:rPr lang="en-US" sz="1400" dirty="0" smtClean="0"/>
                        <a:t>-0.4</a:t>
                      </a:r>
                      <a:br>
                        <a:rPr lang="en-US" sz="1400" dirty="0" smtClean="0"/>
                      </a:br>
                      <a:r>
                        <a:rPr lang="en-US" sz="1400" dirty="0" smtClean="0"/>
                        <a:t>(0.95)</a:t>
                      </a:r>
                      <a:endParaRPr lang="en-US" sz="1400" dirty="0"/>
                    </a:p>
                  </a:txBody>
                  <a:tcPr/>
                </a:tc>
                <a:tc>
                  <a:txBody>
                    <a:bodyPr/>
                    <a:lstStyle/>
                    <a:p>
                      <a:pPr algn="ctr"/>
                      <a:r>
                        <a:rPr lang="en-US" sz="1400" b="1" dirty="0" smtClean="0"/>
                        <a:t>-1.1</a:t>
                      </a:r>
                      <a:br>
                        <a:rPr lang="en-US" sz="1400" b="1" dirty="0" smtClean="0"/>
                      </a:br>
                      <a:r>
                        <a:rPr lang="en-US" sz="1400" b="1" dirty="0" smtClean="0"/>
                        <a:t>(1.5)</a:t>
                      </a:r>
                      <a:endParaRPr lang="en-US" sz="1400" b="1" dirty="0"/>
                    </a:p>
                  </a:txBody>
                  <a:tcPr/>
                </a:tc>
              </a:tr>
              <a:tr h="503708">
                <a:tc>
                  <a:txBody>
                    <a:bodyPr/>
                    <a:lstStyle/>
                    <a:p>
                      <a:endParaRPr lang="en-US" sz="1400" dirty="0"/>
                    </a:p>
                  </a:txBody>
                  <a:tcPr/>
                </a:tc>
                <a:tc>
                  <a:txBody>
                    <a:bodyPr/>
                    <a:lstStyle/>
                    <a:p>
                      <a:pPr algn="ctr"/>
                      <a:endParaRPr lang="en-US" sz="1400" dirty="0"/>
                    </a:p>
                  </a:txBody>
                  <a:tcPr/>
                </a:tc>
                <a:tc>
                  <a:txBody>
                    <a:bodyPr/>
                    <a:lstStyle/>
                    <a:p>
                      <a:pPr algn="ctr"/>
                      <a:endParaRPr lang="en-US" sz="1400" dirty="0"/>
                    </a:p>
                  </a:txBody>
                  <a:tcPr/>
                </a:tc>
                <a:tc>
                  <a:txBody>
                    <a:bodyPr/>
                    <a:lstStyle/>
                    <a:p>
                      <a:pPr algn="ctr"/>
                      <a:endParaRPr lang="en-US" sz="1400" dirty="0"/>
                    </a:p>
                  </a:txBody>
                  <a:tcPr/>
                </a:tc>
              </a:tr>
              <a:tr h="503708">
                <a:tc>
                  <a:txBody>
                    <a:bodyPr/>
                    <a:lstStyle/>
                    <a:p>
                      <a:pPr algn="ctr"/>
                      <a:r>
                        <a:rPr lang="en-US" sz="1400" b="1" dirty="0" smtClean="0"/>
                        <a:t>Blacks</a:t>
                      </a:r>
                      <a:endParaRPr lang="en-US" sz="1400" b="1" dirty="0"/>
                    </a:p>
                  </a:txBody>
                  <a:tcPr/>
                </a:tc>
                <a:tc>
                  <a:txBody>
                    <a:bodyPr/>
                    <a:lstStyle/>
                    <a:p>
                      <a:pPr algn="ctr"/>
                      <a:endParaRPr lang="en-US" sz="1400"/>
                    </a:p>
                  </a:txBody>
                  <a:tcPr/>
                </a:tc>
                <a:tc>
                  <a:txBody>
                    <a:bodyPr/>
                    <a:lstStyle/>
                    <a:p>
                      <a:pPr algn="ctr"/>
                      <a:endParaRPr lang="en-US" sz="1400"/>
                    </a:p>
                  </a:txBody>
                  <a:tcPr/>
                </a:tc>
                <a:tc>
                  <a:txBody>
                    <a:bodyPr/>
                    <a:lstStyle/>
                    <a:p>
                      <a:pPr algn="ctr"/>
                      <a:endParaRPr lang="en-US" sz="1400" dirty="0"/>
                    </a:p>
                  </a:txBody>
                  <a:tcPr/>
                </a:tc>
              </a:tr>
              <a:tr h="503708">
                <a:tc>
                  <a:txBody>
                    <a:bodyPr/>
                    <a:lstStyle/>
                    <a:p>
                      <a:r>
                        <a:rPr lang="en-US" sz="1400" dirty="0" smtClean="0"/>
                        <a:t>(d)</a:t>
                      </a:r>
                      <a:r>
                        <a:rPr lang="en-US" sz="1400" baseline="0" dirty="0" smtClean="0"/>
                        <a:t> </a:t>
                      </a:r>
                      <a:r>
                        <a:rPr lang="en-US" sz="1400" dirty="0" smtClean="0"/>
                        <a:t>Miami</a:t>
                      </a:r>
                    </a:p>
                  </a:txBody>
                  <a:tcPr/>
                </a:tc>
                <a:tc>
                  <a:txBody>
                    <a:bodyPr/>
                    <a:lstStyle/>
                    <a:p>
                      <a:pPr algn="ctr"/>
                      <a:r>
                        <a:rPr lang="en-US" sz="1400" dirty="0" smtClean="0"/>
                        <a:t>8.3</a:t>
                      </a:r>
                      <a:br>
                        <a:rPr lang="en-US" sz="1400" dirty="0" smtClean="0"/>
                      </a:br>
                      <a:r>
                        <a:rPr lang="en-US" sz="1400" dirty="0" smtClean="0"/>
                        <a:t>(1.7)</a:t>
                      </a:r>
                      <a:endParaRPr lang="en-US" sz="1400" dirty="0"/>
                    </a:p>
                  </a:txBody>
                  <a:tcPr/>
                </a:tc>
                <a:tc>
                  <a:txBody>
                    <a:bodyPr/>
                    <a:lstStyle/>
                    <a:p>
                      <a:pPr algn="ctr"/>
                      <a:r>
                        <a:rPr lang="en-US" sz="1400" dirty="0" smtClean="0"/>
                        <a:t>9.6</a:t>
                      </a:r>
                      <a:br>
                        <a:rPr lang="en-US" sz="1400" dirty="0" smtClean="0"/>
                      </a:br>
                      <a:r>
                        <a:rPr lang="en-US" sz="1400" dirty="0" smtClean="0"/>
                        <a:t>(1.8)</a:t>
                      </a:r>
                      <a:endParaRPr lang="en-US" sz="1400" dirty="0"/>
                    </a:p>
                  </a:txBody>
                  <a:tcPr/>
                </a:tc>
                <a:tc>
                  <a:txBody>
                    <a:bodyPr/>
                    <a:lstStyle/>
                    <a:p>
                      <a:pPr algn="ctr"/>
                      <a:r>
                        <a:rPr lang="en-US" sz="1400" dirty="0" smtClean="0"/>
                        <a:t>1.3</a:t>
                      </a:r>
                      <a:br>
                        <a:rPr lang="en-US" sz="1400" dirty="0" smtClean="0"/>
                      </a:br>
                      <a:r>
                        <a:rPr lang="en-US" sz="1400" dirty="0" smtClean="0"/>
                        <a:t>(2.5)</a:t>
                      </a:r>
                      <a:endParaRPr lang="en-US" sz="1400" dirty="0"/>
                    </a:p>
                  </a:txBody>
                  <a:tcPr/>
                </a:tc>
              </a:tr>
              <a:tr h="503708">
                <a:tc>
                  <a:txBody>
                    <a:bodyPr/>
                    <a:lstStyle/>
                    <a:p>
                      <a:r>
                        <a:rPr lang="en-US" sz="1400" dirty="0" smtClean="0"/>
                        <a:t>(e)</a:t>
                      </a:r>
                      <a:r>
                        <a:rPr lang="en-US" sz="1400" baseline="0" dirty="0" smtClean="0"/>
                        <a:t> </a:t>
                      </a:r>
                      <a:r>
                        <a:rPr lang="en-US" sz="1400" dirty="0" smtClean="0"/>
                        <a:t>Comparison cities</a:t>
                      </a:r>
                      <a:endParaRPr lang="en-US" sz="1400" dirty="0"/>
                    </a:p>
                  </a:txBody>
                  <a:tcPr/>
                </a:tc>
                <a:tc>
                  <a:txBody>
                    <a:bodyPr/>
                    <a:lstStyle/>
                    <a:p>
                      <a:pPr algn="ctr"/>
                      <a:r>
                        <a:rPr lang="en-US" sz="1400" dirty="0" smtClean="0"/>
                        <a:t>10.3</a:t>
                      </a:r>
                      <a:br>
                        <a:rPr lang="en-US" sz="1400" dirty="0" smtClean="0"/>
                      </a:br>
                      <a:r>
                        <a:rPr lang="en-US" sz="1400" dirty="0" smtClean="0"/>
                        <a:t>(0.8)</a:t>
                      </a:r>
                      <a:endParaRPr lang="en-US" sz="1400" dirty="0"/>
                    </a:p>
                  </a:txBody>
                  <a:tcPr/>
                </a:tc>
                <a:tc>
                  <a:txBody>
                    <a:bodyPr/>
                    <a:lstStyle/>
                    <a:p>
                      <a:pPr algn="ctr"/>
                      <a:r>
                        <a:rPr lang="en-US" sz="1400" dirty="0" smtClean="0"/>
                        <a:t>12.6</a:t>
                      </a:r>
                      <a:br>
                        <a:rPr lang="en-US" sz="1400" dirty="0" smtClean="0"/>
                      </a:br>
                      <a:r>
                        <a:rPr lang="en-US" sz="1400" dirty="0" smtClean="0"/>
                        <a:t>(0.9)</a:t>
                      </a:r>
                      <a:endParaRPr lang="en-US" sz="1400" dirty="0"/>
                    </a:p>
                  </a:txBody>
                  <a:tcPr/>
                </a:tc>
                <a:tc>
                  <a:txBody>
                    <a:bodyPr/>
                    <a:lstStyle/>
                    <a:p>
                      <a:pPr algn="ctr"/>
                      <a:r>
                        <a:rPr lang="en-US" sz="1400" dirty="0" smtClean="0"/>
                        <a:t>2.3</a:t>
                      </a:r>
                      <a:br>
                        <a:rPr lang="en-US" sz="1400" dirty="0" smtClean="0"/>
                      </a:br>
                      <a:r>
                        <a:rPr lang="en-US" sz="1400" dirty="0" smtClean="0"/>
                        <a:t>(1.2)</a:t>
                      </a:r>
                      <a:endParaRPr lang="en-US" sz="1400" dirty="0"/>
                    </a:p>
                  </a:txBody>
                  <a:tcPr/>
                </a:tc>
              </a:tr>
              <a:tr h="503708">
                <a:tc>
                  <a:txBody>
                    <a:bodyPr/>
                    <a:lstStyle/>
                    <a:p>
                      <a:r>
                        <a:rPr lang="en-US" sz="1400" dirty="0" smtClean="0"/>
                        <a:t>(f)</a:t>
                      </a:r>
                      <a:r>
                        <a:rPr lang="en-US" sz="1400" baseline="0" dirty="0" smtClean="0"/>
                        <a:t> </a:t>
                      </a:r>
                      <a:r>
                        <a:rPr lang="en-US" sz="1400" dirty="0" smtClean="0"/>
                        <a:t>Difference</a:t>
                      </a:r>
                      <a:br>
                        <a:rPr lang="en-US" sz="1400" dirty="0" smtClean="0"/>
                      </a:br>
                      <a:r>
                        <a:rPr lang="en-US" sz="1400" dirty="0" smtClean="0"/>
                        <a:t>Miami-comparison</a:t>
                      </a:r>
                      <a:r>
                        <a:rPr lang="en-US" sz="1400" baseline="0" dirty="0" smtClean="0"/>
                        <a:t> </a:t>
                      </a:r>
                      <a:endParaRPr lang="en-US" sz="1400" dirty="0"/>
                    </a:p>
                  </a:txBody>
                  <a:tcPr/>
                </a:tc>
                <a:tc>
                  <a:txBody>
                    <a:bodyPr/>
                    <a:lstStyle/>
                    <a:p>
                      <a:pPr algn="ctr"/>
                      <a:r>
                        <a:rPr lang="en-US" sz="1400" dirty="0" smtClean="0"/>
                        <a:t>-2.0</a:t>
                      </a:r>
                      <a:br>
                        <a:rPr lang="en-US" sz="1400" dirty="0" smtClean="0"/>
                      </a:br>
                      <a:r>
                        <a:rPr lang="en-US" sz="1400" dirty="0" smtClean="0"/>
                        <a:t>(1.9)</a:t>
                      </a:r>
                      <a:endParaRPr lang="en-US" sz="1400" dirty="0"/>
                    </a:p>
                  </a:txBody>
                  <a:tcPr/>
                </a:tc>
                <a:tc>
                  <a:txBody>
                    <a:bodyPr/>
                    <a:lstStyle/>
                    <a:p>
                      <a:pPr algn="ctr"/>
                      <a:r>
                        <a:rPr lang="en-US" sz="1400" dirty="0" smtClean="0"/>
                        <a:t>-3.0</a:t>
                      </a:r>
                      <a:br>
                        <a:rPr lang="en-US" sz="1400" dirty="0" smtClean="0"/>
                      </a:br>
                      <a:r>
                        <a:rPr lang="en-US" sz="1400" dirty="0" smtClean="0"/>
                        <a:t>(2.0)</a:t>
                      </a:r>
                      <a:endParaRPr lang="en-US" sz="1400" dirty="0"/>
                    </a:p>
                  </a:txBody>
                  <a:tcPr/>
                </a:tc>
                <a:tc>
                  <a:txBody>
                    <a:bodyPr/>
                    <a:lstStyle/>
                    <a:p>
                      <a:pPr algn="ctr"/>
                      <a:r>
                        <a:rPr lang="en-US" sz="1400" b="1" dirty="0" smtClean="0"/>
                        <a:t>-1.0</a:t>
                      </a:r>
                      <a:br>
                        <a:rPr lang="en-US" sz="1400" b="1" dirty="0" smtClean="0"/>
                      </a:br>
                      <a:r>
                        <a:rPr lang="en-US" sz="1400" b="1" dirty="0" smtClean="0"/>
                        <a:t>(2.8)</a:t>
                      </a:r>
                      <a:endParaRPr lang="en-US" sz="1400" b="1" dirty="0"/>
                    </a:p>
                  </a:txBody>
                  <a:tcPr/>
                </a:tc>
              </a:tr>
            </a:tbl>
          </a:graphicData>
        </a:graphic>
      </p:graphicFrame>
      <p:sp>
        <p:nvSpPr>
          <p:cNvPr id="6" name="Text Placeholder 5"/>
          <p:cNvSpPr>
            <a:spLocks noGrp="1"/>
          </p:cNvSpPr>
          <p:nvPr>
            <p:ph type="body" sz="half" idx="2"/>
          </p:nvPr>
        </p:nvSpPr>
        <p:spPr>
          <a:xfrm>
            <a:off x="457200" y="1002372"/>
            <a:ext cx="3008313" cy="5123791"/>
          </a:xfrm>
        </p:spPr>
        <p:txBody>
          <a:bodyPr>
            <a:normAutofit fontScale="92500" lnSpcReduction="10000"/>
          </a:bodyPr>
          <a:lstStyle/>
          <a:p>
            <a:r>
              <a:rPr lang="en-US" dirty="0" smtClean="0"/>
              <a:t>Differences-in-differences estimates of the effect of immigration on unemployment from Card (1990,  Tables 4 columns 2 and 3) standard errors in parentheses</a:t>
            </a:r>
          </a:p>
          <a:p>
            <a:endParaRPr lang="en-US" dirty="0"/>
          </a:p>
          <a:p>
            <a:r>
              <a:rPr lang="en-US" dirty="0" smtClean="0"/>
              <a:t>Interpreting DD table:</a:t>
            </a:r>
          </a:p>
          <a:p>
            <a:endParaRPr lang="en-US" dirty="0"/>
          </a:p>
          <a:p>
            <a:pPr marL="342900" indent="-342900">
              <a:buAutoNum type="arabicPeriod"/>
            </a:pPr>
            <a:r>
              <a:rPr lang="en-US" b="1" dirty="0" smtClean="0"/>
              <a:t>First difference (2-1)</a:t>
            </a:r>
            <a:r>
              <a:rPr lang="en-US" dirty="0" smtClean="0"/>
              <a:t>: difference across</a:t>
            </a:r>
          </a:p>
          <a:p>
            <a:pPr marL="342900" indent="-342900">
              <a:buAutoNum type="arabicPeriod"/>
            </a:pPr>
            <a:r>
              <a:rPr lang="en-US" b="1" dirty="0" smtClean="0"/>
              <a:t>Second difference (3a-3b; 3d-3e)</a:t>
            </a:r>
            <a:r>
              <a:rPr lang="en-US" dirty="0" smtClean="0"/>
              <a:t>: difference down the first difference you computed in part 1</a:t>
            </a:r>
          </a:p>
          <a:p>
            <a:endParaRPr lang="en-US" dirty="0"/>
          </a:p>
          <a:p>
            <a:r>
              <a:rPr lang="en-US" dirty="0" smtClean="0"/>
              <a:t>(You can also difference down then across – same answer either way) </a:t>
            </a:r>
          </a:p>
          <a:p>
            <a:endParaRPr lang="en-US" dirty="0" smtClean="0"/>
          </a:p>
          <a:p>
            <a:r>
              <a:rPr lang="en-US" dirty="0" smtClean="0"/>
              <a:t>Estimated average treatment effect on the treatment group is -1.1 for Whites and -1.0 for Blacks.  </a:t>
            </a:r>
          </a:p>
          <a:p>
            <a:endParaRPr lang="en-US" i="1" dirty="0"/>
          </a:p>
          <a:p>
            <a:r>
              <a:rPr lang="en-US" b="1" dirty="0" smtClean="0"/>
              <a:t>Conclusion: </a:t>
            </a:r>
            <a:r>
              <a:rPr lang="en-US" dirty="0" smtClean="0"/>
              <a:t>Mariel Boatlift-induced immigration </a:t>
            </a:r>
            <a:r>
              <a:rPr lang="en-US" i="1" dirty="0" smtClean="0"/>
              <a:t>reduced </a:t>
            </a:r>
            <a:r>
              <a:rPr lang="en-US" dirty="0" smtClean="0"/>
              <a:t>unemployment by 1 percentage point</a:t>
            </a:r>
            <a:endParaRPr lang="en-US" dirty="0"/>
          </a:p>
          <a:p>
            <a:pPr marL="342900" indent="-342900">
              <a:buAutoNum type="arabicPeriod"/>
            </a:pPr>
            <a:endParaRPr lang="en-US" dirty="0" smtClean="0"/>
          </a:p>
        </p:txBody>
      </p:sp>
    </p:spTree>
    <p:extLst>
      <p:ext uri="{BB962C8B-B14F-4D97-AF65-F5344CB8AC3E}">
        <p14:creationId xmlns:p14="http://schemas.microsoft.com/office/powerpoint/2010/main" val="188576970"/>
      </p:ext>
    </p:extLst>
  </p:cSld>
  <p:clrMapOvr>
    <a:masterClrMapping/>
  </p:clrMapOvr>
  <p:timing>
    <p:tnLst>
      <p:par>
        <p:cTn xmlns:p14="http://schemas.microsoft.com/office/powerpoint/2010/mai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Identifying assumptions in DD</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Differences-in-differences (DD) identifies the average treatment effect on the treatment group (ATT) parameter:</a:t>
            </a:r>
          </a:p>
          <a:p>
            <a:pPr lvl="1"/>
            <a:r>
              <a:rPr lang="en-US" u="sng" dirty="0" smtClean="0"/>
              <a:t>Definition of ATT</a:t>
            </a:r>
            <a:r>
              <a:rPr lang="en-US" dirty="0" smtClean="0"/>
              <a:t>: E[Y</a:t>
            </a:r>
            <a:r>
              <a:rPr lang="en-US" baseline="30000" dirty="0" smtClean="0"/>
              <a:t>1</a:t>
            </a:r>
            <a:r>
              <a:rPr lang="en-US" dirty="0" smtClean="0"/>
              <a:t>|D=1, T=1] – </a:t>
            </a:r>
            <a:r>
              <a:rPr lang="en-US" dirty="0" smtClean="0">
                <a:solidFill>
                  <a:srgbClr val="FF0000"/>
                </a:solidFill>
              </a:rPr>
              <a:t>E[Y</a:t>
            </a:r>
            <a:r>
              <a:rPr lang="en-US" baseline="30000" dirty="0" smtClean="0">
                <a:solidFill>
                  <a:srgbClr val="FF0000"/>
                </a:solidFill>
              </a:rPr>
              <a:t>0</a:t>
            </a:r>
            <a:r>
              <a:rPr lang="en-US" dirty="0" smtClean="0">
                <a:solidFill>
                  <a:srgbClr val="FF0000"/>
                </a:solidFill>
              </a:rPr>
              <a:t>|D=1, T=1] </a:t>
            </a:r>
            <a:endParaRPr lang="en-US" dirty="0" smtClean="0"/>
          </a:p>
          <a:p>
            <a:pPr lvl="1"/>
            <a:r>
              <a:rPr lang="en-US" dirty="0" smtClean="0">
                <a:solidFill>
                  <a:srgbClr val="000000"/>
                </a:solidFill>
              </a:rPr>
              <a:t>Second term is “</a:t>
            </a:r>
            <a:r>
              <a:rPr lang="en-US" dirty="0" smtClean="0">
                <a:solidFill>
                  <a:srgbClr val="FF6600"/>
                </a:solidFill>
              </a:rPr>
              <a:t>counterfactual</a:t>
            </a:r>
            <a:r>
              <a:rPr lang="en-US" dirty="0" smtClean="0">
                <a:solidFill>
                  <a:srgbClr val="000000"/>
                </a:solidFill>
              </a:rPr>
              <a:t>” – it never occurred and is therefore </a:t>
            </a:r>
            <a:r>
              <a:rPr lang="en-US" dirty="0" smtClean="0">
                <a:solidFill>
                  <a:srgbClr val="FF0000"/>
                </a:solidFill>
              </a:rPr>
              <a:t>unobserved</a:t>
            </a:r>
          </a:p>
          <a:p>
            <a:r>
              <a:rPr lang="en-US" dirty="0" smtClean="0"/>
              <a:t>DD research designs require strong (untestable) assumptions about counterfactual time paths treatment group outcomes (</a:t>
            </a:r>
            <a:r>
              <a:rPr lang="en-US" i="1" dirty="0" smtClean="0"/>
              <a:t>Y</a:t>
            </a:r>
            <a:r>
              <a:rPr lang="en-US" dirty="0" smtClean="0"/>
              <a:t>)</a:t>
            </a:r>
          </a:p>
          <a:p>
            <a:pPr lvl="1"/>
            <a:r>
              <a:rPr lang="en-US" u="sng" dirty="0" smtClean="0"/>
              <a:t>Parallel trends assumption:</a:t>
            </a:r>
            <a:r>
              <a:rPr lang="en-US" dirty="0" smtClean="0"/>
              <a:t> Rate of change in </a:t>
            </a:r>
            <a:r>
              <a:rPr lang="en-US" i="1" dirty="0" smtClean="0"/>
              <a:t>Y</a:t>
            </a:r>
            <a:r>
              <a:rPr lang="en-US" dirty="0" smtClean="0"/>
              <a:t> for control group from pre- to post-treatment period equals rate of change in </a:t>
            </a:r>
            <a:r>
              <a:rPr lang="en-US" i="1" dirty="0" smtClean="0"/>
              <a:t>Y</a:t>
            </a:r>
            <a:r>
              <a:rPr lang="en-US" dirty="0" smtClean="0"/>
              <a:t> for treatment group from pre- to post-treatment period </a:t>
            </a:r>
            <a:r>
              <a:rPr lang="en-US" i="1" dirty="0" smtClean="0"/>
              <a:t>had treatment not been assigned</a:t>
            </a:r>
            <a:r>
              <a:rPr lang="en-US" dirty="0" smtClean="0"/>
              <a:t> (counterfactual)</a:t>
            </a:r>
            <a:endParaRPr lang="en-US" u="sng" dirty="0" smtClean="0"/>
          </a:p>
          <a:p>
            <a:pPr lvl="1"/>
            <a:r>
              <a:rPr lang="en-US" dirty="0" smtClean="0">
                <a:solidFill>
                  <a:srgbClr val="FF0000"/>
                </a:solidFill>
              </a:rPr>
              <a:t>E[Y</a:t>
            </a:r>
            <a:r>
              <a:rPr lang="en-US" baseline="30000" dirty="0" smtClean="0">
                <a:solidFill>
                  <a:srgbClr val="FF0000"/>
                </a:solidFill>
              </a:rPr>
              <a:t>0</a:t>
            </a:r>
            <a:r>
              <a:rPr lang="en-US" dirty="0" smtClean="0">
                <a:solidFill>
                  <a:srgbClr val="FF0000"/>
                </a:solidFill>
              </a:rPr>
              <a:t>|D=1,T=1]</a:t>
            </a:r>
            <a:r>
              <a:rPr lang="en-US" dirty="0" smtClean="0">
                <a:solidFill>
                  <a:srgbClr val="000000"/>
                </a:solidFill>
              </a:rPr>
              <a:t>–E[Y</a:t>
            </a:r>
            <a:r>
              <a:rPr lang="en-US" baseline="30000" dirty="0" smtClean="0">
                <a:solidFill>
                  <a:srgbClr val="000000"/>
                </a:solidFill>
              </a:rPr>
              <a:t>0</a:t>
            </a:r>
            <a:r>
              <a:rPr lang="en-US" dirty="0" smtClean="0">
                <a:solidFill>
                  <a:srgbClr val="000000"/>
                </a:solidFill>
              </a:rPr>
              <a:t>|D=1,T=0]</a:t>
            </a:r>
            <a:r>
              <a:rPr lang="en-US" dirty="0" smtClean="0"/>
              <a:t>=</a:t>
            </a:r>
            <a:r>
              <a:rPr lang="en-US" dirty="0" smtClean="0">
                <a:solidFill>
                  <a:srgbClr val="000000"/>
                </a:solidFill>
              </a:rPr>
              <a:t>E</a:t>
            </a:r>
            <a:r>
              <a:rPr lang="en-US" dirty="0">
                <a:solidFill>
                  <a:srgbClr val="000000"/>
                </a:solidFill>
              </a:rPr>
              <a:t>[Y</a:t>
            </a:r>
            <a:r>
              <a:rPr lang="en-US" baseline="30000" dirty="0">
                <a:solidFill>
                  <a:srgbClr val="000000"/>
                </a:solidFill>
              </a:rPr>
              <a:t>0</a:t>
            </a:r>
            <a:r>
              <a:rPr lang="en-US" dirty="0">
                <a:solidFill>
                  <a:srgbClr val="000000"/>
                </a:solidFill>
              </a:rPr>
              <a:t>|D</a:t>
            </a:r>
            <a:r>
              <a:rPr lang="en-US" dirty="0" smtClean="0">
                <a:solidFill>
                  <a:srgbClr val="000000"/>
                </a:solidFill>
              </a:rPr>
              <a:t>=0,T</a:t>
            </a:r>
            <a:r>
              <a:rPr lang="en-US" dirty="0">
                <a:solidFill>
                  <a:srgbClr val="000000"/>
                </a:solidFill>
              </a:rPr>
              <a:t>=1</a:t>
            </a:r>
            <a:r>
              <a:rPr lang="en-US" dirty="0" smtClean="0">
                <a:solidFill>
                  <a:srgbClr val="000000"/>
                </a:solidFill>
              </a:rPr>
              <a:t>]–E</a:t>
            </a:r>
            <a:r>
              <a:rPr lang="en-US" dirty="0">
                <a:solidFill>
                  <a:srgbClr val="000000"/>
                </a:solidFill>
              </a:rPr>
              <a:t>[Y</a:t>
            </a:r>
            <a:r>
              <a:rPr lang="en-US" baseline="30000" dirty="0">
                <a:solidFill>
                  <a:srgbClr val="000000"/>
                </a:solidFill>
              </a:rPr>
              <a:t>0</a:t>
            </a:r>
            <a:r>
              <a:rPr lang="en-US" dirty="0">
                <a:solidFill>
                  <a:srgbClr val="000000"/>
                </a:solidFill>
              </a:rPr>
              <a:t>|D</a:t>
            </a:r>
            <a:r>
              <a:rPr lang="en-US" dirty="0" smtClean="0">
                <a:solidFill>
                  <a:srgbClr val="000000"/>
                </a:solidFill>
              </a:rPr>
              <a:t>=0,T</a:t>
            </a:r>
            <a:r>
              <a:rPr lang="en-US" dirty="0">
                <a:solidFill>
                  <a:srgbClr val="000000"/>
                </a:solidFill>
              </a:rPr>
              <a:t>=0</a:t>
            </a:r>
            <a:r>
              <a:rPr lang="en-US" dirty="0" smtClean="0">
                <a:solidFill>
                  <a:srgbClr val="000000"/>
                </a:solidFill>
              </a:rPr>
              <a:t>]</a:t>
            </a:r>
            <a:endParaRPr lang="en-US" dirty="0" smtClean="0"/>
          </a:p>
        </p:txBody>
      </p:sp>
    </p:spTree>
    <p:extLst>
      <p:ext uri="{BB962C8B-B14F-4D97-AF65-F5344CB8AC3E}">
        <p14:creationId xmlns:p14="http://schemas.microsoft.com/office/powerpoint/2010/main" val="3641078155"/>
      </p:ext>
    </p:extLst>
  </p:cSld>
  <p:clrMapOvr>
    <a:masterClrMapping/>
  </p:clrMapOvr>
  <p:timing>
    <p:tnLst>
      <p:par>
        <p:cTn xmlns:p14="http://schemas.microsoft.com/office/powerpoint/2010/mai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3200" dirty="0" smtClean="0"/>
              <a:t>Identification in DD (Graphical)</a:t>
            </a:r>
            <a:endParaRPr lang="en-US" sz="3200" dirty="0"/>
          </a:p>
        </p:txBody>
      </p:sp>
      <p:pic>
        <p:nvPicPr>
          <p:cNvPr id="9" name="Content Placeholder 8" descr="DiD slide.pdf"/>
          <p:cNvPicPr>
            <a:picLocks noGrp="1" noChangeAspect="1"/>
          </p:cNvPicPr>
          <p:nvPr>
            <p:ph idx="1"/>
          </p:nvPr>
        </p:nvPicPr>
        <p:blipFill rotWithShape="1">
          <a:blip r:embed="rId3">
            <a:extLst>
              <a:ext uri="{28A0092B-C50C-407E-A947-70E740481C1C}">
                <a14:useLocalDpi xmlns:a14="http://schemas.microsoft.com/office/drawing/2010/main" val="0"/>
              </a:ext>
            </a:extLst>
          </a:blip>
          <a:srcRect l="2129" t="-1630" r="14329" b="-5906"/>
          <a:stretch/>
        </p:blipFill>
        <p:spPr>
          <a:xfrm>
            <a:off x="-1" y="1176739"/>
            <a:ext cx="9144001" cy="6151665"/>
          </a:xfrm>
        </p:spPr>
      </p:pic>
    </p:spTree>
    <p:extLst>
      <p:ext uri="{BB962C8B-B14F-4D97-AF65-F5344CB8AC3E}">
        <p14:creationId xmlns:p14="http://schemas.microsoft.com/office/powerpoint/2010/main" val="2961471514"/>
      </p:ext>
    </p:extLst>
  </p:cSld>
  <p:clrMapOvr>
    <a:masterClrMapping/>
  </p:clrMapOvr>
  <p:timing>
    <p:tnLst>
      <p:par>
        <p:cTn xmlns:p14="http://schemas.microsoft.com/office/powerpoint/2010/mai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Selection of controls</a:t>
            </a:r>
            <a:endParaRPr lang="en-US" dirty="0"/>
          </a:p>
        </p:txBody>
      </p:sp>
      <p:pic>
        <p:nvPicPr>
          <p:cNvPr id="5" name="Content Placeholder 4" descr="Card Comparison Cities.pdf"/>
          <p:cNvPicPr>
            <a:picLocks noGrp="1" noChangeAspect="1"/>
          </p:cNvPicPr>
          <p:nvPr>
            <p:ph idx="1"/>
          </p:nvPr>
        </p:nvPicPr>
        <p:blipFill>
          <a:blip r:embed="rId2">
            <a:extLst>
              <a:ext uri="{28A0092B-C50C-407E-A947-70E740481C1C}">
                <a14:useLocalDpi xmlns:a14="http://schemas.microsoft.com/office/drawing/2010/main" val="0"/>
              </a:ext>
            </a:extLst>
          </a:blip>
          <a:srcRect l="3122" r="3122"/>
          <a:stretch>
            <a:fillRect/>
          </a:stretch>
        </p:blipFill>
        <p:spPr/>
      </p:pic>
      <p:sp>
        <p:nvSpPr>
          <p:cNvPr id="4" name="Text Placeholder 3"/>
          <p:cNvSpPr>
            <a:spLocks noGrp="1"/>
          </p:cNvSpPr>
          <p:nvPr>
            <p:ph type="body" sz="half" idx="2"/>
          </p:nvPr>
        </p:nvSpPr>
        <p:spPr/>
        <p:txBody>
          <a:bodyPr>
            <a:normAutofit fontScale="92500" lnSpcReduction="20000"/>
          </a:bodyPr>
          <a:lstStyle/>
          <a:p>
            <a:r>
              <a:rPr lang="en-US" dirty="0"/>
              <a:t>How did Card (1990) select Los Angeles, Tamp, Houston and Atlanta as comparison cities</a:t>
            </a:r>
            <a:r>
              <a:rPr lang="en-US" dirty="0" smtClean="0"/>
              <a:t>?</a:t>
            </a:r>
          </a:p>
          <a:p>
            <a:endParaRPr lang="en-US" dirty="0"/>
          </a:p>
          <a:p>
            <a:r>
              <a:rPr lang="en-US" b="1" dirty="0" smtClean="0"/>
              <a:t>“These four cities were selected because they had relatively large populations of blacks and Hispanics and because they exhibited a pattern of economic growth similar to that in Miami over the late 1970s and early 1980s.”</a:t>
            </a:r>
          </a:p>
          <a:p>
            <a:endParaRPr lang="en-US" dirty="0"/>
          </a:p>
          <a:p>
            <a:r>
              <a:rPr lang="en-US" dirty="0" smtClean="0"/>
              <a:t>Implicit assumption in choosing four cities:</a:t>
            </a:r>
          </a:p>
          <a:p>
            <a:r>
              <a:rPr lang="en-US" dirty="0"/>
              <a:t>	</a:t>
            </a:r>
            <a:r>
              <a:rPr lang="en-US" dirty="0" smtClean="0"/>
              <a:t>Change in average unemployment for 	Miami from 1979 to 1981 had Mariel 	Boatlift never occurred 	(counterfactual trend)</a:t>
            </a:r>
          </a:p>
          <a:p>
            <a:r>
              <a:rPr lang="en-US" dirty="0" smtClean="0"/>
              <a:t>		</a:t>
            </a:r>
            <a:r>
              <a:rPr lang="en-US" b="1" dirty="0" smtClean="0"/>
              <a:t>equals</a:t>
            </a:r>
          </a:p>
          <a:p>
            <a:r>
              <a:rPr lang="en-US" dirty="0" smtClean="0"/>
              <a:t>	Change in average unemployment 	for ATL, HOU, Tampa and LA from 	1979 to 1981	(observed trend)</a:t>
            </a:r>
          </a:p>
          <a:p>
            <a:endParaRPr lang="en-US" dirty="0" smtClean="0"/>
          </a:p>
          <a:p>
            <a:r>
              <a:rPr lang="en-US" dirty="0" smtClean="0"/>
              <a:t>Are demographics predictive of the outcome of interest pre-treatment? Does Card’s synthetic Miami reproduce the time-path of Miami in earlier periods? </a:t>
            </a:r>
            <a:endParaRPr lang="en-US" dirty="0"/>
          </a:p>
        </p:txBody>
      </p:sp>
    </p:spTree>
    <p:extLst>
      <p:ext uri="{BB962C8B-B14F-4D97-AF65-F5344CB8AC3E}">
        <p14:creationId xmlns:p14="http://schemas.microsoft.com/office/powerpoint/2010/main" val="389795172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More observational evidence supporting Snow’s infection theory</a:t>
            </a:r>
            <a:endParaRPr lang="en-US" dirty="0"/>
          </a:p>
        </p:txBody>
      </p:sp>
      <p:sp>
        <p:nvSpPr>
          <p:cNvPr id="3" name="Content Placeholder 2"/>
          <p:cNvSpPr>
            <a:spLocks noGrp="1"/>
          </p:cNvSpPr>
          <p:nvPr>
            <p:ph idx="1"/>
          </p:nvPr>
        </p:nvSpPr>
        <p:spPr/>
        <p:txBody>
          <a:bodyPr>
            <a:normAutofit/>
          </a:bodyPr>
          <a:lstStyle/>
          <a:p>
            <a:r>
              <a:rPr lang="en-US" dirty="0" smtClean="0"/>
              <a:t>Snow identifies </a:t>
            </a:r>
            <a:r>
              <a:rPr lang="en-US" dirty="0" smtClean="0"/>
              <a:t>Patient </a:t>
            </a:r>
            <a:r>
              <a:rPr lang="en-US" dirty="0" smtClean="0"/>
              <a:t>Zero: </a:t>
            </a:r>
            <a:r>
              <a:rPr lang="en-US" dirty="0" smtClean="0"/>
              <a:t>the first case of an early epidemic:</a:t>
            </a:r>
          </a:p>
          <a:p>
            <a:pPr lvl="1"/>
            <a:r>
              <a:rPr lang="en-US" dirty="0" smtClean="0"/>
              <a:t>“a seaman named John </a:t>
            </a:r>
            <a:r>
              <a:rPr lang="en-US" dirty="0" err="1" smtClean="0"/>
              <a:t>Harnold</a:t>
            </a:r>
            <a:r>
              <a:rPr lang="en-US" dirty="0" smtClean="0"/>
              <a:t>, who had arrived by the </a:t>
            </a:r>
            <a:r>
              <a:rPr lang="en-US" i="1" dirty="0" smtClean="0"/>
              <a:t>Elbe</a:t>
            </a:r>
            <a:r>
              <a:rPr lang="en-US" dirty="0" smtClean="0"/>
              <a:t> steamer from Hamburg, where the disease was prevailing</a:t>
            </a:r>
          </a:p>
          <a:p>
            <a:r>
              <a:rPr lang="en-US" dirty="0" smtClean="0"/>
              <a:t>The second case is </a:t>
            </a:r>
            <a:r>
              <a:rPr lang="en-US" dirty="0" err="1" smtClean="0"/>
              <a:t>Harnold’s</a:t>
            </a:r>
            <a:r>
              <a:rPr lang="en-US" dirty="0" smtClean="0"/>
              <a:t> </a:t>
            </a:r>
            <a:r>
              <a:rPr lang="en-US" dirty="0" smtClean="0"/>
              <a:t>roommate</a:t>
            </a:r>
            <a:endParaRPr lang="en-US" dirty="0" smtClean="0"/>
          </a:p>
        </p:txBody>
      </p:sp>
    </p:spTree>
    <p:extLst>
      <p:ext uri="{BB962C8B-B14F-4D97-AF65-F5344CB8AC3E}">
        <p14:creationId xmlns:p14="http://schemas.microsoft.com/office/powerpoint/2010/main" val="856185874"/>
      </p:ext>
    </p:extLst>
  </p:cSld>
  <p:clrMapOvr>
    <a:masterClrMapping/>
  </p:clrMapOvr>
  <p:timing>
    <p:tnLst>
      <p:par>
        <p:cTn xmlns:p14="http://schemas.microsoft.com/office/powerpoint/2010/mai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and disadvantages</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What are the advantages of comparative case studies?</a:t>
            </a:r>
          </a:p>
          <a:p>
            <a:pPr lvl="1"/>
            <a:r>
              <a:rPr lang="en-US" dirty="0" smtClean="0"/>
              <a:t>Policy interventions often take place at an aggregate level</a:t>
            </a:r>
          </a:p>
          <a:p>
            <a:pPr lvl="1"/>
            <a:r>
              <a:rPr lang="en-US" dirty="0" smtClean="0"/>
              <a:t>Aggregate/macro data are often available</a:t>
            </a:r>
          </a:p>
          <a:p>
            <a:endParaRPr lang="en-US" dirty="0"/>
          </a:p>
          <a:p>
            <a:r>
              <a:rPr lang="en-US" dirty="0" smtClean="0"/>
              <a:t>What are the disadvantages?</a:t>
            </a:r>
          </a:p>
          <a:p>
            <a:pPr lvl="1"/>
            <a:r>
              <a:rPr lang="en-US" dirty="0" smtClean="0"/>
              <a:t>Selection of the control group is often ambiguous (e.g., Card 1990)</a:t>
            </a:r>
          </a:p>
          <a:p>
            <a:pPr lvl="1"/>
            <a:r>
              <a:rPr lang="en-US" dirty="0" smtClean="0"/>
              <a:t>Standard errors do not reflect uncertainty about the ability of the control group to reproduce the counterfactual of interest</a:t>
            </a:r>
          </a:p>
          <a:p>
            <a:endParaRPr lang="en-US" dirty="0" smtClean="0"/>
          </a:p>
          <a:p>
            <a:r>
              <a:rPr lang="en-US" dirty="0" smtClean="0"/>
              <a:t>Split the difference with synthetic control method</a:t>
            </a:r>
          </a:p>
          <a:p>
            <a:pPr lvl="1"/>
            <a:r>
              <a:rPr lang="en-US" dirty="0" smtClean="0"/>
              <a:t>Same advantages, fewer of the disadvantages</a:t>
            </a:r>
          </a:p>
        </p:txBody>
      </p:sp>
    </p:spTree>
    <p:extLst>
      <p:ext uri="{BB962C8B-B14F-4D97-AF65-F5344CB8AC3E}">
        <p14:creationId xmlns:p14="http://schemas.microsoft.com/office/powerpoint/2010/main" val="3074480274"/>
      </p:ext>
    </p:extLst>
  </p:cSld>
  <p:clrMapOvr>
    <a:masterClrMapping/>
  </p:clrMapOvr>
  <p:timing>
    <p:tnLst>
      <p:par>
        <p:cTn xmlns:p14="http://schemas.microsoft.com/office/powerpoint/2010/mai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Synthetic Control Method</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Key papers for further reading</a:t>
            </a:r>
          </a:p>
          <a:p>
            <a:pPr lvl="1"/>
            <a:r>
              <a:rPr lang="en-US" dirty="0" err="1" smtClean="0"/>
              <a:t>Abadie</a:t>
            </a:r>
            <a:r>
              <a:rPr lang="en-US" dirty="0" smtClean="0"/>
              <a:t> and </a:t>
            </a:r>
            <a:r>
              <a:rPr lang="en-US" dirty="0" err="1" smtClean="0"/>
              <a:t>Gardeazabal</a:t>
            </a:r>
            <a:r>
              <a:rPr lang="en-US" dirty="0"/>
              <a:t> </a:t>
            </a:r>
            <a:r>
              <a:rPr lang="en-US" dirty="0" smtClean="0"/>
              <a:t>(2003) “The Economic Costs of Conflict: A Case Study of the Basque Country”, </a:t>
            </a:r>
            <a:r>
              <a:rPr lang="en-US" i="1" dirty="0" smtClean="0"/>
              <a:t>American Economic Review</a:t>
            </a:r>
            <a:r>
              <a:rPr lang="en-US" dirty="0" smtClean="0"/>
              <a:t>, 93(1), March 113-132</a:t>
            </a:r>
          </a:p>
          <a:p>
            <a:pPr lvl="1"/>
            <a:r>
              <a:rPr lang="en-US" dirty="0" err="1" smtClean="0"/>
              <a:t>Abadie</a:t>
            </a:r>
            <a:r>
              <a:rPr lang="en-US" dirty="0" smtClean="0"/>
              <a:t>, Diamond and </a:t>
            </a:r>
            <a:r>
              <a:rPr lang="en-US" dirty="0" err="1" smtClean="0"/>
              <a:t>Hainmueller</a:t>
            </a:r>
            <a:r>
              <a:rPr lang="en-US" dirty="0" smtClean="0"/>
              <a:t> (2010) “Synthetic Control Methods for Comparative Case Studies: Estimating the Effect of California’s Tobacco Control Program”, </a:t>
            </a:r>
            <a:r>
              <a:rPr lang="en-US" i="1" dirty="0" smtClean="0"/>
              <a:t>Journal of the American Statistical Association</a:t>
            </a:r>
            <a:r>
              <a:rPr lang="en-US" dirty="0" smtClean="0"/>
              <a:t>, 105(490), June, 493-505.</a:t>
            </a:r>
          </a:p>
          <a:p>
            <a:pPr lvl="1"/>
            <a:r>
              <a:rPr lang="en-US" dirty="0" err="1" smtClean="0"/>
              <a:t>Abadie</a:t>
            </a:r>
            <a:r>
              <a:rPr lang="en-US" dirty="0" smtClean="0"/>
              <a:t>, Diamond and </a:t>
            </a:r>
            <a:r>
              <a:rPr lang="en-US" dirty="0" err="1" smtClean="0"/>
              <a:t>Hainmueller</a:t>
            </a:r>
            <a:r>
              <a:rPr lang="en-US" dirty="0" smtClean="0"/>
              <a:t> (2011) “Synth: An R Package for Synthetic Control Methods in Comparative Case Studies”, </a:t>
            </a:r>
            <a:r>
              <a:rPr lang="en-US" i="1" dirty="0" smtClean="0"/>
              <a:t>Journal of Statistical Software</a:t>
            </a:r>
            <a:r>
              <a:rPr lang="en-US" dirty="0" smtClean="0"/>
              <a:t>, 42(13), June, 2-17.</a:t>
            </a:r>
          </a:p>
          <a:p>
            <a:pPr lvl="1"/>
            <a:r>
              <a:rPr lang="en-US" dirty="0" err="1" smtClean="0"/>
              <a:t>Abadie</a:t>
            </a:r>
            <a:r>
              <a:rPr lang="en-US" dirty="0" smtClean="0"/>
              <a:t>, Diamond and </a:t>
            </a:r>
            <a:r>
              <a:rPr lang="en-US" dirty="0" err="1" smtClean="0"/>
              <a:t>Hainmueller</a:t>
            </a:r>
            <a:r>
              <a:rPr lang="en-US" dirty="0" smtClean="0"/>
              <a:t> (2012) “Comparative Politics and the Synthetic Control Method”, Unpublished manuscript</a:t>
            </a:r>
          </a:p>
        </p:txBody>
      </p:sp>
    </p:spTree>
    <p:extLst>
      <p:ext uri="{BB962C8B-B14F-4D97-AF65-F5344CB8AC3E}">
        <p14:creationId xmlns:p14="http://schemas.microsoft.com/office/powerpoint/2010/main" val="222252065"/>
      </p:ext>
    </p:extLst>
  </p:cSld>
  <p:clrMapOvr>
    <a:masterClrMapping/>
  </p:clrMapOvr>
  <p:timing>
    <p:tnLst>
      <p:par>
        <p:cTn xmlns:p14="http://schemas.microsoft.com/office/powerpoint/2010/mai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Basic ideas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When to use synthetic control: </a:t>
            </a:r>
            <a:r>
              <a:rPr lang="en-US" b="1" dirty="0" smtClean="0"/>
              <a:t>causal inference questions, aggregate data, one treatment unit</a:t>
            </a:r>
            <a:endParaRPr lang="en-US" dirty="0"/>
          </a:p>
          <a:p>
            <a:pPr lvl="1"/>
            <a:r>
              <a:rPr lang="en-US" dirty="0" smtClean="0"/>
              <a:t>You are interested in the causal effect of some intervention on some outcome of interest </a:t>
            </a:r>
          </a:p>
          <a:p>
            <a:pPr lvl="2"/>
            <a:r>
              <a:rPr lang="en-US" dirty="0" smtClean="0"/>
              <a:t>Ex: School choice on academic performance</a:t>
            </a:r>
          </a:p>
          <a:p>
            <a:pPr lvl="1"/>
            <a:r>
              <a:rPr lang="en-US" dirty="0" smtClean="0"/>
              <a:t>Units are </a:t>
            </a:r>
            <a:r>
              <a:rPr lang="en-US" b="1" dirty="0" smtClean="0"/>
              <a:t>aggregate</a:t>
            </a:r>
            <a:r>
              <a:rPr lang="en-US" dirty="0" smtClean="0"/>
              <a:t> (e.g., school, firm, country, state, region) as opposed to samples of the population</a:t>
            </a:r>
          </a:p>
          <a:p>
            <a:pPr lvl="2"/>
            <a:r>
              <a:rPr lang="en-US" dirty="0" smtClean="0"/>
              <a:t>Census </a:t>
            </a:r>
            <a:r>
              <a:rPr lang="en-US" dirty="0" err="1" smtClean="0"/>
              <a:t>longform</a:t>
            </a:r>
            <a:r>
              <a:rPr lang="en-US" dirty="0" smtClean="0"/>
              <a:t> is a 10% sample of the US population (sampling uncertainty)</a:t>
            </a:r>
          </a:p>
          <a:p>
            <a:pPr lvl="2"/>
            <a:r>
              <a:rPr lang="en-US" dirty="0" smtClean="0"/>
              <a:t>Administrative records for students at A&amp;M is </a:t>
            </a:r>
            <a:r>
              <a:rPr lang="en-US" b="1" dirty="0" smtClean="0"/>
              <a:t>aggregate </a:t>
            </a:r>
            <a:r>
              <a:rPr lang="en-US" dirty="0" smtClean="0"/>
              <a:t>(no sampling uncertainty)</a:t>
            </a:r>
          </a:p>
          <a:p>
            <a:pPr lvl="1"/>
            <a:r>
              <a:rPr lang="en-US" dirty="0" smtClean="0"/>
              <a:t>Treatment assignment is aggregate and affects one unit</a:t>
            </a:r>
          </a:p>
          <a:p>
            <a:pPr lvl="2"/>
            <a:r>
              <a:rPr lang="en-US" dirty="0" smtClean="0"/>
              <a:t>Ex: </a:t>
            </a:r>
            <a:r>
              <a:rPr lang="en-US" dirty="0" err="1" smtClean="0"/>
              <a:t>Massachusett’s</a:t>
            </a:r>
            <a:r>
              <a:rPr lang="en-US" dirty="0" smtClean="0"/>
              <a:t> healthcare reform only in MA, and affected all of </a:t>
            </a:r>
            <a:r>
              <a:rPr lang="en-US" dirty="0" err="1" smtClean="0"/>
              <a:t>Massachusett</a:t>
            </a:r>
            <a:endParaRPr lang="en-US" dirty="0"/>
          </a:p>
        </p:txBody>
      </p:sp>
    </p:spTree>
    <p:extLst>
      <p:ext uri="{BB962C8B-B14F-4D97-AF65-F5344CB8AC3E}">
        <p14:creationId xmlns:p14="http://schemas.microsoft.com/office/powerpoint/2010/main" val="279652015"/>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Basic Ideas (cont.)</a:t>
            </a:r>
            <a:endParaRPr lang="en-US" dirty="0"/>
          </a:p>
        </p:txBody>
      </p:sp>
      <p:sp>
        <p:nvSpPr>
          <p:cNvPr id="3" name="Content Placeholder 2"/>
          <p:cNvSpPr>
            <a:spLocks noGrp="1"/>
          </p:cNvSpPr>
          <p:nvPr>
            <p:ph idx="1"/>
          </p:nvPr>
        </p:nvSpPr>
        <p:spPr/>
        <p:txBody>
          <a:bodyPr>
            <a:normAutofit fontScale="55000" lnSpcReduction="20000"/>
          </a:bodyPr>
          <a:lstStyle/>
          <a:p>
            <a:r>
              <a:rPr lang="en-US" dirty="0"/>
              <a:t>Key concept: </a:t>
            </a:r>
            <a:r>
              <a:rPr lang="en-US" b="1" dirty="0"/>
              <a:t>composites can be better mimics than individual comparisons</a:t>
            </a:r>
            <a:endParaRPr lang="en-US" dirty="0"/>
          </a:p>
          <a:p>
            <a:pPr lvl="1"/>
            <a:r>
              <a:rPr lang="en-US" dirty="0"/>
              <a:t>We can often reproduce the characteristics of a unit(s) using combinations of control units than trying to find the perfect one unit for comparison</a:t>
            </a:r>
          </a:p>
          <a:p>
            <a:pPr lvl="2"/>
            <a:r>
              <a:rPr lang="en-US" dirty="0"/>
              <a:t>Example: What’s the effect of RG3 winning the Heisman on Baylor student academic achievement and enrollment?</a:t>
            </a:r>
          </a:p>
          <a:p>
            <a:pPr lvl="2"/>
            <a:r>
              <a:rPr lang="en-US" dirty="0"/>
              <a:t>Problem: Who is like Baylor??</a:t>
            </a:r>
          </a:p>
          <a:p>
            <a:pPr lvl="2"/>
            <a:r>
              <a:rPr lang="en-US" dirty="0"/>
              <a:t>Solution: “Frankenstein Baylor” – combine 4-5 other schools vs. trying to find the “perfect other school”</a:t>
            </a:r>
          </a:p>
          <a:p>
            <a:pPr lvl="1"/>
            <a:r>
              <a:rPr lang="en-US" dirty="0"/>
              <a:t>Synthetic control method optimally selects </a:t>
            </a:r>
            <a:r>
              <a:rPr lang="en-US" b="1" dirty="0"/>
              <a:t>weights</a:t>
            </a:r>
            <a:r>
              <a:rPr lang="en-US" dirty="0"/>
              <a:t> to create “Frankenstein” versions of the treatment group</a:t>
            </a:r>
          </a:p>
          <a:p>
            <a:pPr lvl="2"/>
            <a:r>
              <a:rPr lang="en-US" dirty="0"/>
              <a:t>Weights are optimal in that they are selected by an algorithm using pre-treatment data and a reservoir of control group units such that the “Frankenstein” looks and acts like the treatment group prior to the intervention</a:t>
            </a:r>
          </a:p>
          <a:p>
            <a:pPr lvl="1"/>
            <a:r>
              <a:rPr lang="en-US" dirty="0"/>
              <a:t>Weights are selected based on pre-treatment data only, but causal inference is based on comparing the fit of the model post-to-pre treatment</a:t>
            </a:r>
          </a:p>
          <a:p>
            <a:pPr lvl="2"/>
            <a:r>
              <a:rPr lang="en-US" dirty="0"/>
              <a:t>Baylor outcomes:  pre-RG3 vs. “Frankenstein Baylor” pre-RG3. Hopefully they look very similar</a:t>
            </a:r>
          </a:p>
          <a:p>
            <a:pPr lvl="2"/>
            <a:r>
              <a:rPr lang="en-US" dirty="0"/>
              <a:t>Baylor outcomes: post-RG3 vs. “Frankenstein Baylor” post-RG3.  Their difference is the estimated causal effect of RG3 on that event</a:t>
            </a:r>
          </a:p>
          <a:p>
            <a:pPr lvl="1"/>
            <a:r>
              <a:rPr lang="en-US" dirty="0"/>
              <a:t>Assumes no spill-overs from treatment onto controls, including no general equilibrium effects</a:t>
            </a:r>
          </a:p>
          <a:p>
            <a:pPr lvl="2"/>
            <a:r>
              <a:rPr lang="en-US" dirty="0"/>
              <a:t>More appropriate, probably, for short-run shocks</a:t>
            </a:r>
          </a:p>
          <a:p>
            <a:pPr lvl="1"/>
            <a:r>
              <a:rPr lang="en-US" dirty="0"/>
              <a:t>Inference method is demanding, and so causal effects must be large enough</a:t>
            </a:r>
          </a:p>
          <a:p>
            <a:endParaRPr lang="en-US" dirty="0"/>
          </a:p>
        </p:txBody>
      </p:sp>
    </p:spTree>
    <p:extLst>
      <p:ext uri="{BB962C8B-B14F-4D97-AF65-F5344CB8AC3E}">
        <p14:creationId xmlns:p14="http://schemas.microsoft.com/office/powerpoint/2010/main" val="1037850872"/>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Synthetic Control: Advantages</a:t>
            </a:r>
            <a:endParaRPr lang="en-US" dirty="0"/>
          </a:p>
        </p:txBody>
      </p:sp>
      <p:sp>
        <p:nvSpPr>
          <p:cNvPr id="3" name="Content Placeholder 2"/>
          <p:cNvSpPr>
            <a:spLocks noGrp="1"/>
          </p:cNvSpPr>
          <p:nvPr>
            <p:ph idx="1"/>
          </p:nvPr>
        </p:nvSpPr>
        <p:spPr/>
        <p:txBody>
          <a:bodyPr>
            <a:normAutofit fontScale="55000" lnSpcReduction="20000"/>
          </a:bodyPr>
          <a:lstStyle/>
          <a:p>
            <a:r>
              <a:rPr lang="en-US" dirty="0" smtClean="0"/>
              <a:t>Advantages</a:t>
            </a:r>
          </a:p>
          <a:p>
            <a:pPr lvl="1"/>
            <a:r>
              <a:rPr lang="en-US" dirty="0" smtClean="0"/>
              <a:t>Doesn’t extrapolate beyond support of data</a:t>
            </a:r>
          </a:p>
          <a:p>
            <a:pPr lvl="2"/>
            <a:r>
              <a:rPr lang="en-US" dirty="0" smtClean="0"/>
              <a:t>Estimated counterfactual is a convex combination of other units’ outcome, which precludes extrapolation beyond the support of the data</a:t>
            </a:r>
          </a:p>
          <a:p>
            <a:pPr lvl="2"/>
            <a:r>
              <a:rPr lang="en-US" dirty="0" smtClean="0"/>
              <a:t>OLS extrapolates beyond the support of the data</a:t>
            </a:r>
          </a:p>
          <a:p>
            <a:pPr lvl="1"/>
            <a:r>
              <a:rPr lang="en-US" dirty="0" smtClean="0"/>
              <a:t>Transparency</a:t>
            </a:r>
          </a:p>
          <a:p>
            <a:pPr lvl="2"/>
            <a:r>
              <a:rPr lang="en-US" dirty="0" smtClean="0"/>
              <a:t>Synthetic control produces a vector of weights – you know precisely who forms your counterfactual and by how much</a:t>
            </a:r>
          </a:p>
          <a:p>
            <a:pPr lvl="2"/>
            <a:r>
              <a:rPr lang="en-US" dirty="0" smtClean="0"/>
              <a:t>OLS is a black box by comparison even though it also creates implicit weights</a:t>
            </a:r>
          </a:p>
          <a:p>
            <a:pPr lvl="1"/>
            <a:r>
              <a:rPr lang="en-US" dirty="0" smtClean="0"/>
              <a:t>Builds on other comparative case study practices</a:t>
            </a:r>
          </a:p>
          <a:p>
            <a:pPr lvl="2"/>
            <a:r>
              <a:rPr lang="en-US" dirty="0" smtClean="0"/>
              <a:t>Allows for a mixture of qualitative and quantitative methods – e.g., if Arizona contributes 50% to your synthetic Rhode Island unit, you know to scrutinize Arizona to try and better understand why pre-treatment the two units performed so well together</a:t>
            </a:r>
          </a:p>
          <a:p>
            <a:pPr lvl="1"/>
            <a:r>
              <a:rPr lang="en-US" dirty="0" smtClean="0"/>
              <a:t>Reduced opportunity for subjective researcher bias</a:t>
            </a:r>
          </a:p>
          <a:p>
            <a:pPr lvl="2"/>
            <a:r>
              <a:rPr lang="en-US" dirty="0" smtClean="0"/>
              <a:t>Synthetic control formalizes the selection of comparison units and therefore removes the temptation of researchers to </a:t>
            </a:r>
            <a:r>
              <a:rPr lang="en-US" i="1" dirty="0" smtClean="0"/>
              <a:t>endogenously </a:t>
            </a:r>
            <a:r>
              <a:rPr lang="en-US" dirty="0" smtClean="0"/>
              <a:t>choose comparison cities based on either </a:t>
            </a:r>
            <a:r>
              <a:rPr lang="en-US" i="1" dirty="0" smtClean="0"/>
              <a:t>ad hoc</a:t>
            </a:r>
            <a:r>
              <a:rPr lang="en-US" dirty="0" smtClean="0"/>
              <a:t> reasoning and/or researcher biases</a:t>
            </a:r>
          </a:p>
          <a:p>
            <a:pPr lvl="1"/>
            <a:r>
              <a:rPr lang="en-US" dirty="0" smtClean="0"/>
              <a:t>Inference</a:t>
            </a:r>
          </a:p>
          <a:p>
            <a:pPr lvl="2"/>
            <a:r>
              <a:rPr lang="en-US" dirty="0" smtClean="0"/>
              <a:t>Represents not only a formal way of systematizing comparative case studies, but it also provides a permutation-based method of inference for quantifying uncertainty </a:t>
            </a:r>
            <a:endParaRPr lang="en-US" dirty="0"/>
          </a:p>
        </p:txBody>
      </p:sp>
    </p:spTree>
    <p:extLst>
      <p:ext uri="{BB962C8B-B14F-4D97-AF65-F5344CB8AC3E}">
        <p14:creationId xmlns:p14="http://schemas.microsoft.com/office/powerpoint/2010/main" val="4066410187"/>
      </p:ext>
    </p:extLst>
  </p:cSld>
  <p:clrMapOvr>
    <a:masterClrMapping/>
  </p:clrMapOvr>
  <p:timing>
    <p:tnLst>
      <p:par>
        <p:cTn xmlns:p14="http://schemas.microsoft.com/office/powerpoint/2010/mai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Synthetic control: disadvantages</a:t>
            </a:r>
            <a:endParaRPr lang="en-US" dirty="0"/>
          </a:p>
        </p:txBody>
      </p:sp>
      <p:sp>
        <p:nvSpPr>
          <p:cNvPr id="3" name="Content Placeholder 2"/>
          <p:cNvSpPr>
            <a:spLocks noGrp="1"/>
          </p:cNvSpPr>
          <p:nvPr>
            <p:ph idx="1"/>
          </p:nvPr>
        </p:nvSpPr>
        <p:spPr/>
        <p:txBody>
          <a:bodyPr>
            <a:normAutofit fontScale="55000" lnSpcReduction="20000"/>
          </a:bodyPr>
          <a:lstStyle/>
          <a:p>
            <a:r>
              <a:rPr lang="en-US" dirty="0" smtClean="0"/>
              <a:t>Audience ignorance can be a problem since this is new and competes with DD</a:t>
            </a:r>
          </a:p>
          <a:p>
            <a:pPr lvl="1"/>
            <a:r>
              <a:rPr lang="en-US" dirty="0" smtClean="0"/>
              <a:t>While this is changing, quite common to be met with skepticism by </a:t>
            </a:r>
            <a:r>
              <a:rPr lang="en-US" dirty="0" err="1" smtClean="0"/>
              <a:t>practioners</a:t>
            </a:r>
            <a:r>
              <a:rPr lang="en-US" dirty="0" smtClean="0"/>
              <a:t> who prefer diff-in-diff for no other reason than that they are familiar with it</a:t>
            </a:r>
          </a:p>
          <a:p>
            <a:pPr lvl="1"/>
            <a:r>
              <a:rPr lang="en-US" dirty="0" smtClean="0"/>
              <a:t>Means synthetic control is still viewed as a “robustness” check, as opposed to the principal design used in program evaluation </a:t>
            </a:r>
          </a:p>
          <a:p>
            <a:pPr lvl="1"/>
            <a:r>
              <a:rPr lang="en-US" dirty="0" smtClean="0"/>
              <a:t>Level of problem: not a big deal, and won’t matter if you do this in addition to everything else (which you should be doing anyway)</a:t>
            </a:r>
          </a:p>
          <a:p>
            <a:r>
              <a:rPr lang="en-US" dirty="0" smtClean="0"/>
              <a:t>Volatility in pre-treatment series can cause you to never find a suitable synthetic control</a:t>
            </a:r>
          </a:p>
          <a:p>
            <a:pPr lvl="1"/>
            <a:r>
              <a:rPr lang="en-US" dirty="0" smtClean="0"/>
              <a:t>Level of problem: bigger deal in a sense, but should you be using DD if you learn from synthetic control that there doesn’t exist any composite that can reproduce your treatment group? Wouldn’t you rather know, in other words, than just run regressions?</a:t>
            </a:r>
          </a:p>
          <a:p>
            <a:r>
              <a:rPr lang="en-US" dirty="0" smtClean="0"/>
              <a:t>Lots of model fitting</a:t>
            </a:r>
          </a:p>
          <a:p>
            <a:pPr lvl="1"/>
            <a:r>
              <a:rPr lang="en-US" dirty="0" smtClean="0"/>
              <a:t>Although you are model fitting on the pre-treatment series, and thus technically this is done prior to the actual estimation itself, -synth- and other packages does this in one swoop thus defeating in some sense one of the motivating purposes of the procedure which is to reduce researcher bias</a:t>
            </a:r>
          </a:p>
          <a:p>
            <a:pPr lvl="1"/>
            <a:r>
              <a:rPr lang="en-US" dirty="0" smtClean="0"/>
              <a:t>Level of problem: in my opinion, probably the biggest “black box” part of synthetic control</a:t>
            </a:r>
          </a:p>
        </p:txBody>
      </p:sp>
    </p:spTree>
    <p:extLst>
      <p:ext uri="{BB962C8B-B14F-4D97-AF65-F5344CB8AC3E}">
        <p14:creationId xmlns:p14="http://schemas.microsoft.com/office/powerpoint/2010/main" val="1254700049"/>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Synthetic control method: Formalization</a:t>
            </a:r>
            <a:endParaRPr lang="en-US" sz="3200" dirty="0"/>
          </a:p>
        </p:txBody>
      </p:sp>
      <p:sp>
        <p:nvSpPr>
          <p:cNvPr id="3" name="Content Placeholder 2"/>
          <p:cNvSpPr>
            <a:spLocks noGrp="1"/>
          </p:cNvSpPr>
          <p:nvPr>
            <p:ph idx="1"/>
          </p:nvPr>
        </p:nvSpPr>
        <p:spPr/>
        <p:txBody>
          <a:bodyPr>
            <a:normAutofit fontScale="47500" lnSpcReduction="20000"/>
          </a:bodyPr>
          <a:lstStyle/>
          <a:p>
            <a:r>
              <a:rPr lang="en-US" dirty="0" smtClean="0"/>
              <a:t>Suppose </a:t>
            </a:r>
            <a:r>
              <a:rPr lang="en-US" i="1" dirty="0" smtClean="0"/>
              <a:t>J+1</a:t>
            </a:r>
            <a:r>
              <a:rPr lang="en-US" dirty="0" smtClean="0"/>
              <a:t> units in periods </a:t>
            </a:r>
            <a:r>
              <a:rPr lang="en-US" i="1" dirty="0" smtClean="0"/>
              <a:t>1, 2, …, T</a:t>
            </a:r>
          </a:p>
          <a:p>
            <a:r>
              <a:rPr lang="en-US" dirty="0" smtClean="0"/>
              <a:t>Unit “one” is the treatment group unit (“treated”) exposed to the intervention of interest during periods </a:t>
            </a:r>
            <a:r>
              <a:rPr lang="en-US" i="1" dirty="0" smtClean="0"/>
              <a:t>T</a:t>
            </a:r>
            <a:r>
              <a:rPr lang="en-US" i="1" baseline="-25000" dirty="0" smtClean="0"/>
              <a:t>0</a:t>
            </a:r>
            <a:r>
              <a:rPr lang="en-US" i="1" dirty="0" smtClean="0"/>
              <a:t>+1, …, T</a:t>
            </a:r>
            <a:endParaRPr lang="en-US" dirty="0" smtClean="0"/>
          </a:p>
          <a:p>
            <a:pPr lvl="1"/>
            <a:r>
              <a:rPr lang="en-US" dirty="0"/>
              <a:t>Ex: 49 control states and 1 treatment state; J=49 plus the 1 treatment state is 50 </a:t>
            </a:r>
            <a:r>
              <a:rPr lang="en-US" dirty="0" smtClean="0"/>
              <a:t>states</a:t>
            </a:r>
          </a:p>
          <a:p>
            <a:pPr lvl="1"/>
            <a:r>
              <a:rPr lang="en-US" i="1" dirty="0" smtClean="0"/>
              <a:t>T</a:t>
            </a:r>
            <a:r>
              <a:rPr lang="en-US" i="1" baseline="-25000" dirty="0" smtClean="0"/>
              <a:t>0</a:t>
            </a:r>
            <a:r>
              <a:rPr lang="en-US" i="1" dirty="0" smtClean="0"/>
              <a:t> </a:t>
            </a:r>
            <a:r>
              <a:rPr lang="en-US" dirty="0" smtClean="0"/>
              <a:t>in this notation is the number of pre-treatment time periods (e.g., 10 periods pre-treatment, so </a:t>
            </a:r>
            <a:r>
              <a:rPr lang="en-US" i="1" dirty="0" smtClean="0"/>
              <a:t>T</a:t>
            </a:r>
            <a:r>
              <a:rPr lang="en-US" i="1" baseline="-25000" dirty="0" smtClean="0"/>
              <a:t>0</a:t>
            </a:r>
            <a:r>
              <a:rPr lang="en-US" i="1" dirty="0" smtClean="0"/>
              <a:t>=</a:t>
            </a:r>
            <a:r>
              <a:rPr lang="en-US" dirty="0" smtClean="0"/>
              <a:t>10).</a:t>
            </a:r>
            <a:endParaRPr lang="en-US" i="1" dirty="0" smtClean="0"/>
          </a:p>
          <a:p>
            <a:r>
              <a:rPr lang="en-US" dirty="0" smtClean="0"/>
              <a:t>Remaining </a:t>
            </a:r>
            <a:r>
              <a:rPr lang="en-US" i="1" dirty="0" smtClean="0"/>
              <a:t>J</a:t>
            </a:r>
            <a:r>
              <a:rPr lang="en-US" dirty="0" smtClean="0"/>
              <a:t> units are called the “donor pool” as they are the untreated reservoir of potential controls</a:t>
            </a:r>
          </a:p>
          <a:p>
            <a:r>
              <a:rPr lang="en-US" dirty="0" smtClean="0"/>
              <a:t>Goal is to find a combination of untreated units from the donor pool (</a:t>
            </a:r>
            <a:r>
              <a:rPr lang="en-US" i="1" dirty="0" smtClean="0"/>
              <a:t>J</a:t>
            </a:r>
            <a:r>
              <a:rPr lang="en-US" dirty="0" smtClean="0"/>
              <a:t>) that resemble the treated unit (</a:t>
            </a:r>
            <a:r>
              <a:rPr lang="en-US" i="1" dirty="0" smtClean="0"/>
              <a:t>j=1</a:t>
            </a:r>
            <a:r>
              <a:rPr lang="en-US" dirty="0" smtClean="0"/>
              <a:t>) </a:t>
            </a:r>
            <a:r>
              <a:rPr lang="en-US" b="1" dirty="0" smtClean="0"/>
              <a:t>prior to the intervention</a:t>
            </a:r>
            <a:r>
              <a:rPr lang="en-US" dirty="0" smtClean="0"/>
              <a:t> in terms of </a:t>
            </a:r>
            <a:r>
              <a:rPr lang="en-US" i="1" dirty="0" smtClean="0"/>
              <a:t>k </a:t>
            </a:r>
            <a:r>
              <a:rPr lang="en-US" dirty="0" smtClean="0"/>
              <a:t>relevant covariates (predictors of the outcome of interest)</a:t>
            </a:r>
          </a:p>
          <a:p>
            <a:pPr lvl="1"/>
            <a:r>
              <a:rPr lang="en-US" dirty="0" smtClean="0"/>
              <a:t>User can choose to include as many as </a:t>
            </a:r>
            <a:r>
              <a:rPr lang="en-US" i="1" dirty="0" smtClean="0"/>
              <a:t>M</a:t>
            </a:r>
            <a:r>
              <a:rPr lang="en-US" dirty="0" smtClean="0"/>
              <a:t> linearly independent combinations of pre-intervention outcomes so long as </a:t>
            </a:r>
            <a:r>
              <a:rPr lang="en-US" i="1" dirty="0" smtClean="0"/>
              <a:t>M</a:t>
            </a:r>
            <a:r>
              <a:rPr lang="en-US" dirty="0" smtClean="0"/>
              <a:t> is less than or equal to </a:t>
            </a:r>
            <a:r>
              <a:rPr lang="en-US" i="1" dirty="0" smtClean="0"/>
              <a:t>T</a:t>
            </a:r>
            <a:r>
              <a:rPr lang="en-US" i="1" baseline="-25000" dirty="0" smtClean="0"/>
              <a:t>0</a:t>
            </a:r>
            <a:r>
              <a:rPr lang="en-US" dirty="0" smtClean="0"/>
              <a:t> to control for unobserved common factors</a:t>
            </a:r>
          </a:p>
          <a:p>
            <a:r>
              <a:rPr lang="en-US" dirty="0" smtClean="0"/>
              <a:t>Today’s motivating example: 1988 California California’s tobacco control program</a:t>
            </a:r>
          </a:p>
          <a:p>
            <a:pPr lvl="1"/>
            <a:r>
              <a:rPr lang="en-US" dirty="0" smtClean="0"/>
              <a:t>Treatment unit is California</a:t>
            </a:r>
          </a:p>
          <a:p>
            <a:pPr lvl="1"/>
            <a:r>
              <a:rPr lang="en-US" dirty="0" smtClean="0"/>
              <a:t>Treatment is Proposition 99</a:t>
            </a:r>
          </a:p>
          <a:p>
            <a:pPr lvl="1"/>
            <a:r>
              <a:rPr lang="en-US" dirty="0" smtClean="0"/>
              <a:t>Outcome of interest is tobacco consumption in California after 1988</a:t>
            </a:r>
          </a:p>
          <a:p>
            <a:pPr lvl="1"/>
            <a:r>
              <a:rPr lang="en-US" dirty="0" smtClean="0"/>
              <a:t>Donor pool is all states that did not receive similar legislation during this period</a:t>
            </a:r>
          </a:p>
          <a:p>
            <a:pPr lvl="1"/>
            <a:r>
              <a:rPr lang="en-US" dirty="0" smtClean="0"/>
              <a:t>Covariates are the predictors of state-level tobacco consumption measured before 1988</a:t>
            </a:r>
            <a:endParaRPr lang="en-US" dirty="0"/>
          </a:p>
        </p:txBody>
      </p:sp>
    </p:spTree>
    <p:extLst>
      <p:ext uri="{BB962C8B-B14F-4D97-AF65-F5344CB8AC3E}">
        <p14:creationId xmlns:p14="http://schemas.microsoft.com/office/powerpoint/2010/main" val="726519646"/>
      </p:ext>
    </p:extLst>
  </p:cSld>
  <p:clrMapOvr>
    <a:masterClrMapping/>
  </p:clrMapOvr>
  <p:timing>
    <p:tnLst>
      <p:par>
        <p:cTn xmlns:p14="http://schemas.microsoft.com/office/powerpoint/2010/mai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Synthetic control method: Formalization</a:t>
            </a:r>
            <a:endParaRPr lang="en-US" sz="3200" dirty="0"/>
          </a:p>
        </p:txBody>
      </p:sp>
      <p:sp>
        <p:nvSpPr>
          <p:cNvPr id="3" name="Content Placeholder 2"/>
          <p:cNvSpPr>
            <a:spLocks noGrp="1"/>
          </p:cNvSpPr>
          <p:nvPr>
            <p:ph idx="1"/>
          </p:nvPr>
        </p:nvSpPr>
        <p:spPr/>
        <p:txBody>
          <a:bodyPr>
            <a:normAutofit fontScale="55000" lnSpcReduction="20000"/>
          </a:bodyPr>
          <a:lstStyle/>
          <a:p>
            <a:r>
              <a:rPr lang="en-US" dirty="0" smtClean="0"/>
              <a:t>Consider a set of weights </a:t>
            </a:r>
            <a:r>
              <a:rPr lang="en-US" i="1" dirty="0" smtClean="0"/>
              <a:t>w</a:t>
            </a:r>
            <a:r>
              <a:rPr lang="en-US" i="1" baseline="-25000" dirty="0" smtClean="0"/>
              <a:t>2</a:t>
            </a:r>
            <a:r>
              <a:rPr lang="en-US" i="1" dirty="0" smtClean="0"/>
              <a:t>, …, w</a:t>
            </a:r>
            <a:r>
              <a:rPr lang="en-US" i="1" baseline="-25000" dirty="0" smtClean="0"/>
              <a:t>J+1</a:t>
            </a:r>
            <a:r>
              <a:rPr lang="en-US" i="1" dirty="0" smtClean="0"/>
              <a:t>, </a:t>
            </a:r>
            <a:r>
              <a:rPr lang="en-US" dirty="0" smtClean="0"/>
              <a:t>where the following criteria hold:</a:t>
            </a:r>
          </a:p>
          <a:p>
            <a:pPr lvl="1"/>
            <a:r>
              <a:rPr lang="en-US" dirty="0" smtClean="0"/>
              <a:t>Each weight is non-negative (0 or positive)</a:t>
            </a:r>
          </a:p>
          <a:p>
            <a:pPr lvl="1"/>
            <a:r>
              <a:rPr lang="en-US" dirty="0" smtClean="0"/>
              <a:t>Weights must sum to 1</a:t>
            </a:r>
          </a:p>
          <a:p>
            <a:r>
              <a:rPr lang="en-US" dirty="0" smtClean="0"/>
              <a:t>Estimation of weights: constrained minimization</a:t>
            </a:r>
          </a:p>
          <a:p>
            <a:pPr lvl="1"/>
            <a:r>
              <a:rPr lang="en-US" dirty="0" smtClean="0"/>
              <a:t>Let </a:t>
            </a:r>
            <a:r>
              <a:rPr lang="en-US" b="1" i="1" dirty="0" err="1" smtClean="0"/>
              <a:t>X</a:t>
            </a:r>
            <a:r>
              <a:rPr lang="en-US" i="1" baseline="-25000" dirty="0" err="1" smtClean="0"/>
              <a:t>jm</a:t>
            </a:r>
            <a:r>
              <a:rPr lang="en-US" b="1" i="1" dirty="0" smtClean="0"/>
              <a:t> </a:t>
            </a:r>
            <a:r>
              <a:rPr lang="en-US" dirty="0" smtClean="0"/>
              <a:t>be the value of the </a:t>
            </a:r>
            <a:r>
              <a:rPr lang="en-US" i="1" dirty="0" err="1" smtClean="0"/>
              <a:t>m</a:t>
            </a:r>
            <a:r>
              <a:rPr lang="en-US" baseline="30000" dirty="0" err="1" smtClean="0"/>
              <a:t>th</a:t>
            </a:r>
            <a:r>
              <a:rPr lang="en-US" dirty="0"/>
              <a:t> </a:t>
            </a:r>
            <a:r>
              <a:rPr lang="en-US" dirty="0" smtClean="0"/>
              <a:t>covariates for unit </a:t>
            </a:r>
            <a:r>
              <a:rPr lang="en-US" i="1" dirty="0" smtClean="0"/>
              <a:t>j</a:t>
            </a:r>
          </a:p>
          <a:p>
            <a:pPr lvl="1"/>
            <a:r>
              <a:rPr lang="en-US" dirty="0" smtClean="0"/>
              <a:t>Choose </a:t>
            </a:r>
            <a:r>
              <a:rPr lang="en-US" i="1" dirty="0" smtClean="0"/>
              <a:t>w*</a:t>
            </a:r>
            <a:r>
              <a:rPr lang="en-US" i="1" baseline="-25000" dirty="0" smtClean="0"/>
              <a:t>2, </a:t>
            </a:r>
            <a:r>
              <a:rPr lang="en-US" i="1" dirty="0" smtClean="0"/>
              <a:t>… , w*</a:t>
            </a:r>
            <a:r>
              <a:rPr lang="en-US" i="1" baseline="-25000" dirty="0" smtClean="0"/>
              <a:t>J+1</a:t>
            </a:r>
            <a:r>
              <a:rPr lang="en-US" i="1" dirty="0" smtClean="0"/>
              <a:t> </a:t>
            </a:r>
            <a:r>
              <a:rPr lang="en-US" dirty="0" smtClean="0"/>
              <a:t> that minimizes the following (subject to above constraints):</a:t>
            </a:r>
          </a:p>
          <a:p>
            <a:pPr lvl="1"/>
            <a:endParaRPr lang="en-US" dirty="0"/>
          </a:p>
          <a:p>
            <a:pPr marL="457200" lvl="1" indent="0">
              <a:buNone/>
            </a:pPr>
            <a:endParaRPr lang="en-US" dirty="0" smtClean="0"/>
          </a:p>
          <a:p>
            <a:pPr lvl="1"/>
            <a:endParaRPr lang="en-US" dirty="0"/>
          </a:p>
          <a:p>
            <a:pPr marL="457200" lvl="1" indent="0">
              <a:buNone/>
            </a:pPr>
            <a:endParaRPr lang="en-US" dirty="0" smtClean="0"/>
          </a:p>
          <a:p>
            <a:pPr lvl="1"/>
            <a:endParaRPr lang="en-US" dirty="0" smtClean="0"/>
          </a:p>
          <a:p>
            <a:pPr lvl="1"/>
            <a:endParaRPr lang="en-US" dirty="0" smtClean="0"/>
          </a:p>
          <a:p>
            <a:pPr lvl="1"/>
            <a:r>
              <a:rPr lang="en-US" i="1" dirty="0" smtClean="0"/>
              <a:t>V</a:t>
            </a:r>
            <a:r>
              <a:rPr lang="en-US" dirty="0" smtClean="0"/>
              <a:t> is defined as some (</a:t>
            </a:r>
            <a:r>
              <a:rPr lang="en-US" i="1" dirty="0" smtClean="0"/>
              <a:t>k x k</a:t>
            </a:r>
            <a:r>
              <a:rPr lang="en-US" dirty="0" smtClean="0"/>
              <a:t>) symmetric and positive </a:t>
            </a:r>
            <a:r>
              <a:rPr lang="en-US" dirty="0" err="1" smtClean="0"/>
              <a:t>semidefinite</a:t>
            </a:r>
            <a:r>
              <a:rPr lang="en-US" dirty="0" smtClean="0"/>
              <a:t> matrix</a:t>
            </a:r>
          </a:p>
          <a:p>
            <a:pPr lvl="2"/>
            <a:r>
              <a:rPr lang="en-US" i="1" dirty="0" smtClean="0"/>
              <a:t>V</a:t>
            </a:r>
            <a:r>
              <a:rPr lang="en-US" dirty="0" smtClean="0"/>
              <a:t> is introduced to allow different weights to the variables in </a:t>
            </a:r>
            <a:r>
              <a:rPr lang="en-US" i="1" dirty="0" smtClean="0"/>
              <a:t>X</a:t>
            </a:r>
            <a:r>
              <a:rPr lang="en-US" i="1" baseline="-25000" dirty="0" smtClean="0"/>
              <a:t>0</a:t>
            </a:r>
            <a:r>
              <a:rPr lang="en-US" dirty="0" smtClean="0"/>
              <a:t> and </a:t>
            </a:r>
            <a:r>
              <a:rPr lang="en-US" i="1" dirty="0" smtClean="0"/>
              <a:t>X</a:t>
            </a:r>
            <a:r>
              <a:rPr lang="en-US" i="1" baseline="-25000" dirty="0" smtClean="0"/>
              <a:t>1</a:t>
            </a:r>
            <a:r>
              <a:rPr lang="en-US" dirty="0" smtClean="0"/>
              <a:t> depending on their predictive power on the outcome </a:t>
            </a:r>
            <a:r>
              <a:rPr lang="en-US" i="1" dirty="0" smtClean="0"/>
              <a:t>Y</a:t>
            </a:r>
          </a:p>
          <a:p>
            <a:pPr lvl="2"/>
            <a:r>
              <a:rPr lang="en-US" dirty="0" smtClean="0"/>
              <a:t>An optimal choice of </a:t>
            </a:r>
            <a:r>
              <a:rPr lang="en-US" i="1" dirty="0" smtClean="0"/>
              <a:t>V</a:t>
            </a:r>
            <a:r>
              <a:rPr lang="en-US" dirty="0" smtClean="0"/>
              <a:t> assigns weights that minimize the mean square error of the synthetic control estimator, that is the expectation of (</a:t>
            </a:r>
            <a:r>
              <a:rPr lang="en-US" i="1" dirty="0" smtClean="0"/>
              <a:t>Y</a:t>
            </a:r>
            <a:r>
              <a:rPr lang="en-US" i="1" baseline="-25000" dirty="0" smtClean="0"/>
              <a:t>1</a:t>
            </a:r>
            <a:r>
              <a:rPr lang="en-US" i="1" dirty="0" smtClean="0"/>
              <a:t>-Y</a:t>
            </a:r>
            <a:r>
              <a:rPr lang="en-US" i="1" baseline="-25000" dirty="0" smtClean="0"/>
              <a:t>0</a:t>
            </a:r>
            <a:r>
              <a:rPr lang="en-US" i="1" dirty="0" smtClean="0"/>
              <a:t>W*)’(Y</a:t>
            </a:r>
            <a:r>
              <a:rPr lang="en-US" i="1" baseline="-25000" dirty="0" smtClean="0"/>
              <a:t>1</a:t>
            </a:r>
            <a:r>
              <a:rPr lang="en-US" i="1" dirty="0" smtClean="0"/>
              <a:t>-Y</a:t>
            </a:r>
            <a:r>
              <a:rPr lang="en-US" i="1" baseline="-25000" dirty="0" smtClean="0"/>
              <a:t>0</a:t>
            </a:r>
            <a:r>
              <a:rPr lang="en-US" i="1" dirty="0" smtClean="0"/>
              <a:t>W*)</a:t>
            </a:r>
            <a:endParaRPr lang="en-US" dirty="0" smtClean="0"/>
          </a:p>
        </p:txBody>
      </p:sp>
      <p:pic>
        <p:nvPicPr>
          <p:cNvPr id="7" name="Picture 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6686" y="3164927"/>
            <a:ext cx="4044113" cy="1154257"/>
          </a:xfrm>
          <a:prstGeom prst="rect">
            <a:avLst/>
          </a:prstGeom>
        </p:spPr>
      </p:pic>
    </p:spTree>
    <p:extLst>
      <p:ext uri="{BB962C8B-B14F-4D97-AF65-F5344CB8AC3E}">
        <p14:creationId xmlns:p14="http://schemas.microsoft.com/office/powerpoint/2010/main" val="2706269904"/>
      </p:ext>
    </p:extLst>
  </p:cSld>
  <p:clrMapOvr>
    <a:masterClrMapping/>
  </p:clrMapOvr>
  <p:timing>
    <p:tnLst>
      <p:par>
        <p:cTn xmlns:p14="http://schemas.microsoft.com/office/powerpoint/2010/mai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Optimal </a:t>
            </a:r>
            <a:r>
              <a:rPr lang="en-US" i="1" dirty="0" smtClean="0"/>
              <a:t>V</a:t>
            </a:r>
            <a:r>
              <a:rPr lang="en-US" dirty="0" smtClean="0"/>
              <a:t> matrix</a:t>
            </a:r>
            <a:endParaRPr lang="en-US" dirty="0"/>
          </a:p>
        </p:txBody>
      </p:sp>
      <p:sp>
        <p:nvSpPr>
          <p:cNvPr id="3" name="Content Placeholder 2"/>
          <p:cNvSpPr>
            <a:spLocks noGrp="1"/>
          </p:cNvSpPr>
          <p:nvPr>
            <p:ph idx="1"/>
          </p:nvPr>
        </p:nvSpPr>
        <p:spPr/>
        <p:txBody>
          <a:bodyPr>
            <a:normAutofit fontScale="85000" lnSpcReduction="20000"/>
          </a:bodyPr>
          <a:lstStyle/>
          <a:p>
            <a:r>
              <a:rPr lang="en-US" dirty="0" err="1" smtClean="0"/>
              <a:t>Abadie</a:t>
            </a:r>
            <a:r>
              <a:rPr lang="en-US" dirty="0" smtClean="0"/>
              <a:t>, et al. (2010) propose a data-driven procedure to choose </a:t>
            </a:r>
            <a:r>
              <a:rPr lang="en-US" i="1" dirty="0" smtClean="0"/>
              <a:t>V</a:t>
            </a:r>
            <a:r>
              <a:rPr lang="en-US" dirty="0" smtClean="0"/>
              <a:t>, and this is implemented by default in –synth–</a:t>
            </a:r>
          </a:p>
          <a:p>
            <a:r>
              <a:rPr lang="en-US" dirty="0" smtClean="0"/>
              <a:t>V* is chosen among all positive definite and diagonal matrices such that the mean squared prediction error (MSPE) of the outcome variable is minimized over some set of pre-treatment periods</a:t>
            </a:r>
          </a:p>
          <a:p>
            <a:pPr lvl="1"/>
            <a:r>
              <a:rPr lang="en-US" dirty="0" smtClean="0"/>
              <a:t>Let </a:t>
            </a:r>
            <a:r>
              <a:rPr lang="en-US" i="1" dirty="0" smtClean="0"/>
              <a:t>Z</a:t>
            </a:r>
            <a:r>
              <a:rPr lang="en-US" i="1" baseline="-25000" dirty="0" smtClean="0"/>
              <a:t>1</a:t>
            </a:r>
            <a:r>
              <a:rPr lang="en-US" dirty="0" smtClean="0"/>
              <a:t> be a vector with the values of the outcome variable for the treatment unit for some set of pre-intervention periods </a:t>
            </a:r>
          </a:p>
          <a:p>
            <a:pPr lvl="1"/>
            <a:r>
              <a:rPr lang="en-US" dirty="0" smtClean="0"/>
              <a:t>Let </a:t>
            </a:r>
            <a:r>
              <a:rPr lang="en-US" i="1" dirty="0" smtClean="0"/>
              <a:t>Z</a:t>
            </a:r>
            <a:r>
              <a:rPr lang="en-US" i="1" baseline="-25000" dirty="0" smtClean="0"/>
              <a:t>0</a:t>
            </a:r>
            <a:r>
              <a:rPr lang="en-US" dirty="0" smtClean="0"/>
              <a:t> be an analogous matrix for the control units</a:t>
            </a:r>
          </a:p>
          <a:p>
            <a:pPr lvl="1"/>
            <a:r>
              <a:rPr lang="en-US" dirty="0" smtClean="0"/>
              <a:t>The user will choose the number of pre-intervention periods over which the MSPE is minimized</a:t>
            </a:r>
          </a:p>
        </p:txBody>
      </p:sp>
    </p:spTree>
    <p:extLst>
      <p:ext uri="{BB962C8B-B14F-4D97-AF65-F5344CB8AC3E}">
        <p14:creationId xmlns:p14="http://schemas.microsoft.com/office/powerpoint/2010/main" val="1690286611"/>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Optimal V matrix</a:t>
            </a:r>
            <a:endParaRPr lang="en-US" dirty="0"/>
          </a:p>
        </p:txBody>
      </p:sp>
      <p:sp>
        <p:nvSpPr>
          <p:cNvPr id="3" name="Content Placeholder 2"/>
          <p:cNvSpPr>
            <a:spLocks noGrp="1"/>
          </p:cNvSpPr>
          <p:nvPr>
            <p:ph idx="1"/>
          </p:nvPr>
        </p:nvSpPr>
        <p:spPr/>
        <p:txBody>
          <a:bodyPr/>
          <a:lstStyle/>
          <a:p>
            <a:r>
              <a:rPr lang="en-US" dirty="0" smtClean="0"/>
              <a:t>Choose </a:t>
            </a:r>
            <a:r>
              <a:rPr lang="en-US" i="1" dirty="0" smtClean="0"/>
              <a:t>V*</a:t>
            </a:r>
            <a:r>
              <a:rPr lang="en-US" dirty="0" smtClean="0"/>
              <a:t> that minimizes the following expression where </a:t>
            </a:r>
            <a:r>
              <a:rPr lang="en-US" b="1" dirty="0" smtClean="0"/>
              <a:t>V</a:t>
            </a:r>
            <a:r>
              <a:rPr lang="en-US" dirty="0" smtClean="0"/>
              <a:t>	is the set of all positive definite and diagonal matrices and the weights for the synthetic control are given by </a:t>
            </a:r>
            <a:r>
              <a:rPr lang="en-US" i="1" dirty="0" smtClean="0"/>
              <a:t>W*</a:t>
            </a:r>
            <a:r>
              <a:rPr lang="en-US" dirty="0" smtClean="0"/>
              <a:t> from the earlier slide</a:t>
            </a:r>
            <a:endParaRPr lang="en-US" i="1" dirty="0"/>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4318370"/>
            <a:ext cx="7998471" cy="503109"/>
          </a:xfrm>
          <a:prstGeom prst="rect">
            <a:avLst/>
          </a:prstGeom>
        </p:spPr>
      </p:pic>
    </p:spTree>
    <p:extLst>
      <p:ext uri="{BB962C8B-B14F-4D97-AF65-F5344CB8AC3E}">
        <p14:creationId xmlns:p14="http://schemas.microsoft.com/office/powerpoint/2010/main" val="21734479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 more evidence from later epidemics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Snow studied two apartment buildings</a:t>
            </a:r>
          </a:p>
          <a:p>
            <a:pPr lvl="1"/>
            <a:r>
              <a:rPr lang="en-US" dirty="0" smtClean="0"/>
              <a:t>The 1</a:t>
            </a:r>
            <a:r>
              <a:rPr lang="en-US" baseline="30000" dirty="0" smtClean="0"/>
              <a:t>st</a:t>
            </a:r>
            <a:r>
              <a:rPr lang="en-US" dirty="0" smtClean="0"/>
              <a:t> was heavily hit with cholera, but the 2</a:t>
            </a:r>
            <a:r>
              <a:rPr lang="en-US" baseline="30000" dirty="0" smtClean="0"/>
              <a:t>nd</a:t>
            </a:r>
            <a:r>
              <a:rPr lang="en-US" dirty="0" smtClean="0"/>
              <a:t> wasn’t</a:t>
            </a:r>
          </a:p>
          <a:p>
            <a:pPr lvl="1"/>
            <a:r>
              <a:rPr lang="en-US" dirty="0" smtClean="0"/>
              <a:t>He found the water supply in the 1</a:t>
            </a:r>
            <a:r>
              <a:rPr lang="en-US" baseline="30000" dirty="0" smtClean="0"/>
              <a:t>st</a:t>
            </a:r>
            <a:r>
              <a:rPr lang="en-US" dirty="0" smtClean="0"/>
              <a:t> building was contaminated by runoff from privies but the water supply in the 2</a:t>
            </a:r>
            <a:r>
              <a:rPr lang="en-US" baseline="30000" dirty="0" smtClean="0"/>
              <a:t>nd</a:t>
            </a:r>
            <a:r>
              <a:rPr lang="en-US" dirty="0" smtClean="0"/>
              <a:t> was much cleaner</a:t>
            </a:r>
          </a:p>
          <a:p>
            <a:r>
              <a:rPr lang="en-US" dirty="0" smtClean="0"/>
              <a:t>Earlier water supply studies</a:t>
            </a:r>
          </a:p>
          <a:p>
            <a:pPr lvl="1"/>
            <a:r>
              <a:rPr lang="en-US" dirty="0" smtClean="0"/>
              <a:t>In the London of the 1800s, there were many different water companies serving different areas of the city</a:t>
            </a:r>
          </a:p>
          <a:p>
            <a:pPr lvl="1"/>
            <a:r>
              <a:rPr lang="en-US" dirty="0" smtClean="0"/>
              <a:t>Some were served by more than one company</a:t>
            </a:r>
          </a:p>
          <a:p>
            <a:pPr lvl="1"/>
            <a:r>
              <a:rPr lang="en-US" dirty="0" smtClean="0"/>
              <a:t>Several took their water from the Thames, which was heavily polluted by sewage</a:t>
            </a:r>
          </a:p>
          <a:p>
            <a:pPr lvl="1"/>
            <a:r>
              <a:rPr lang="en-US" dirty="0" smtClean="0"/>
              <a:t>The service areas of such companies had much higher rates of cholera</a:t>
            </a:r>
          </a:p>
          <a:p>
            <a:pPr lvl="1"/>
            <a:r>
              <a:rPr lang="en-US" dirty="0" smtClean="0"/>
              <a:t>The Chelsea water company was an exception, but it had an exceptionally good filtration system</a:t>
            </a:r>
            <a:endParaRPr lang="en-US" dirty="0"/>
          </a:p>
        </p:txBody>
      </p:sp>
    </p:spTree>
    <p:extLst>
      <p:ext uri="{BB962C8B-B14F-4D97-AF65-F5344CB8AC3E}">
        <p14:creationId xmlns:p14="http://schemas.microsoft.com/office/powerpoint/2010/main" val="407578912"/>
      </p:ext>
    </p:extLst>
  </p:cSld>
  <p:clrMapOvr>
    <a:masterClrMapping/>
  </p:clrMapOvr>
  <p:timing>
    <p:tnLst>
      <p:par>
        <p:cTn xmlns:p14="http://schemas.microsoft.com/office/powerpoint/2010/mai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Synthetic Control Method: Formalization</a:t>
            </a:r>
            <a:endParaRPr lang="en-US" sz="3200" dirty="0"/>
          </a:p>
        </p:txBody>
      </p:sp>
      <p:sp>
        <p:nvSpPr>
          <p:cNvPr id="3" name="Content Placeholder 2"/>
          <p:cNvSpPr>
            <a:spLocks noGrp="1"/>
          </p:cNvSpPr>
          <p:nvPr>
            <p:ph idx="1"/>
          </p:nvPr>
        </p:nvSpPr>
        <p:spPr/>
        <p:txBody>
          <a:bodyPr>
            <a:normAutofit fontScale="77500" lnSpcReduction="20000"/>
          </a:bodyPr>
          <a:lstStyle/>
          <a:p>
            <a:r>
              <a:rPr lang="en-US" dirty="0" smtClean="0"/>
              <a:t>Let </a:t>
            </a:r>
            <a:r>
              <a:rPr lang="en-US" i="1" dirty="0" err="1" smtClean="0"/>
              <a:t>Y</a:t>
            </a:r>
            <a:r>
              <a:rPr lang="en-US" i="1" baseline="-25000" dirty="0" err="1" smtClean="0"/>
              <a:t>jt</a:t>
            </a:r>
            <a:r>
              <a:rPr lang="en-US" dirty="0" smtClean="0"/>
              <a:t> be the value of the outcome for unit </a:t>
            </a:r>
            <a:r>
              <a:rPr lang="en-US" i="1" dirty="0" smtClean="0"/>
              <a:t>j</a:t>
            </a:r>
            <a:r>
              <a:rPr lang="en-US" dirty="0" smtClean="0"/>
              <a:t> at time </a:t>
            </a:r>
            <a:r>
              <a:rPr lang="en-US" i="1" dirty="0" smtClean="0"/>
              <a:t>t</a:t>
            </a:r>
            <a:endParaRPr lang="en-US" dirty="0" smtClean="0"/>
          </a:p>
          <a:p>
            <a:r>
              <a:rPr lang="en-US" dirty="0" smtClean="0"/>
              <a:t>Weights are applied </a:t>
            </a:r>
            <a:r>
              <a:rPr lang="en-US" i="1" dirty="0" smtClean="0"/>
              <a:t>outcomes</a:t>
            </a:r>
            <a:r>
              <a:rPr lang="en-US" dirty="0" smtClean="0"/>
              <a:t> and causal effects are differences between actual outcome and synthetic control outcome, or “prediction gap”</a:t>
            </a:r>
          </a:p>
          <a:p>
            <a:endParaRPr lang="en-US" dirty="0"/>
          </a:p>
          <a:p>
            <a:endParaRPr lang="en-US" dirty="0" smtClean="0"/>
          </a:p>
          <a:p>
            <a:endParaRPr lang="en-US" dirty="0"/>
          </a:p>
          <a:p>
            <a:pPr marL="0" indent="0">
              <a:buNone/>
            </a:pPr>
            <a:endParaRPr lang="en-US" dirty="0"/>
          </a:p>
          <a:p>
            <a:r>
              <a:rPr lang="en-US" dirty="0" smtClean="0"/>
              <a:t>The causal effect you are estimating with synthetic control is, like DD, the average treatment effect on the treatment group (not the average treatment effect, in other words)</a:t>
            </a:r>
          </a:p>
        </p:txBody>
      </p:sp>
      <p:pic>
        <p:nvPicPr>
          <p:cNvPr id="6" name="Picture 5"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3051" y="3463572"/>
            <a:ext cx="5664200" cy="444500"/>
          </a:xfrm>
          <a:prstGeom prst="rect">
            <a:avLst/>
          </a:prstGeom>
        </p:spPr>
      </p:pic>
    </p:spTree>
    <p:extLst>
      <p:ext uri="{BB962C8B-B14F-4D97-AF65-F5344CB8AC3E}">
        <p14:creationId xmlns:p14="http://schemas.microsoft.com/office/powerpoint/2010/main" val="744334189"/>
      </p:ext>
    </p:extLst>
  </p:cSld>
  <p:clrMapOvr>
    <a:masterClrMapping/>
  </p:clrMapOvr>
  <p:timing>
    <p:tnLst>
      <p:par>
        <p:cTn xmlns:p14="http://schemas.microsoft.com/office/powerpoint/2010/mai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about selection on unobservables?</a:t>
            </a:r>
            <a:endParaRPr lang="en-US" dirty="0"/>
          </a:p>
        </p:txBody>
      </p:sp>
      <p:sp>
        <p:nvSpPr>
          <p:cNvPr id="3" name="Content Placeholder 2"/>
          <p:cNvSpPr>
            <a:spLocks noGrp="1"/>
          </p:cNvSpPr>
          <p:nvPr>
            <p:ph idx="1"/>
          </p:nvPr>
        </p:nvSpPr>
        <p:spPr/>
        <p:txBody>
          <a:bodyPr>
            <a:normAutofit fontScale="62500" lnSpcReduction="20000"/>
          </a:bodyPr>
          <a:lstStyle/>
          <a:p>
            <a:r>
              <a:rPr lang="en-US" dirty="0" smtClean="0"/>
              <a:t>Selection on unobservables: just because two units </a:t>
            </a:r>
            <a:r>
              <a:rPr lang="en-US" i="1" dirty="0" smtClean="0"/>
              <a:t>look </a:t>
            </a:r>
            <a:r>
              <a:rPr lang="en-US" dirty="0" smtClean="0"/>
              <a:t>the same doesn’t mean they </a:t>
            </a:r>
            <a:r>
              <a:rPr lang="en-US" i="1" dirty="0" smtClean="0"/>
              <a:t>are </a:t>
            </a:r>
            <a:r>
              <a:rPr lang="en-US" dirty="0" smtClean="0"/>
              <a:t>the same in ways that are relevant to the outcome of interest</a:t>
            </a:r>
          </a:p>
          <a:p>
            <a:pPr lvl="1"/>
            <a:r>
              <a:rPr lang="en-US" dirty="0" smtClean="0"/>
              <a:t>Unmeasured factors affecting outcome variables, heterogeneity in the effect itself and treatment selection is problematic as always</a:t>
            </a:r>
          </a:p>
          <a:p>
            <a:r>
              <a:rPr lang="en-US" dirty="0" smtClean="0"/>
              <a:t>Include lagged dependent variables as controls in the </a:t>
            </a:r>
            <a:r>
              <a:rPr lang="en-US" i="1" dirty="0" smtClean="0"/>
              <a:t>X </a:t>
            </a:r>
            <a:r>
              <a:rPr lang="en-US" dirty="0" smtClean="0"/>
              <a:t>matrix, but you will need a lot of pre-treatment data</a:t>
            </a:r>
          </a:p>
          <a:p>
            <a:pPr lvl="1"/>
            <a:r>
              <a:rPr lang="en-US" dirty="0" err="1" smtClean="0"/>
              <a:t>Abadie</a:t>
            </a:r>
            <a:r>
              <a:rPr lang="en-US" dirty="0" smtClean="0"/>
              <a:t>, Diamond and </a:t>
            </a:r>
            <a:r>
              <a:rPr lang="en-US" dirty="0" err="1" smtClean="0"/>
              <a:t>Hainmueller</a:t>
            </a:r>
            <a:r>
              <a:rPr lang="en-US" dirty="0" smtClean="0"/>
              <a:t> (2010) argue that </a:t>
            </a:r>
            <a:r>
              <a:rPr lang="en-US" i="1" dirty="0" smtClean="0"/>
              <a:t>if </a:t>
            </a:r>
            <a:r>
              <a:rPr lang="en-US" dirty="0" smtClean="0"/>
              <a:t>the number of pre-intervention periods in the data is large, then matching on pre-intervention outcomes, </a:t>
            </a:r>
            <a:r>
              <a:rPr lang="en-US" i="1" dirty="0" smtClean="0"/>
              <a:t>Y</a:t>
            </a:r>
            <a:r>
              <a:rPr lang="en-US" dirty="0" smtClean="0"/>
              <a:t>, allows us to control for heterogeneous responses to multiple unobserved factors</a:t>
            </a:r>
          </a:p>
          <a:p>
            <a:r>
              <a:rPr lang="en-US" dirty="0" smtClean="0"/>
              <a:t>What’s the intuition here?</a:t>
            </a:r>
          </a:p>
          <a:p>
            <a:pPr lvl="1"/>
            <a:r>
              <a:rPr lang="en-US" dirty="0" smtClean="0"/>
              <a:t>Assume outcomes (Y) are a function of observables (</a:t>
            </a:r>
            <a:r>
              <a:rPr lang="en-US" i="1" dirty="0" smtClean="0"/>
              <a:t>X</a:t>
            </a:r>
            <a:r>
              <a:rPr lang="en-US" dirty="0" smtClean="0"/>
              <a:t>) and unobservables (</a:t>
            </a:r>
            <a:r>
              <a:rPr lang="en-US" i="1" dirty="0" smtClean="0"/>
              <a:t>u</a:t>
            </a:r>
            <a:r>
              <a:rPr lang="en-US" dirty="0" smtClean="0"/>
              <a:t>)</a:t>
            </a:r>
          </a:p>
          <a:p>
            <a:pPr lvl="1"/>
            <a:r>
              <a:rPr lang="en-US" dirty="0" smtClean="0"/>
              <a:t>By matching on </a:t>
            </a:r>
            <a:r>
              <a:rPr lang="en-US" i="1" dirty="0" smtClean="0"/>
              <a:t>Y </a:t>
            </a:r>
            <a:r>
              <a:rPr lang="en-US" dirty="0" smtClean="0"/>
              <a:t>pre-treatment, we are incorporating </a:t>
            </a:r>
            <a:r>
              <a:rPr lang="en-US" i="1" dirty="0" smtClean="0"/>
              <a:t>X </a:t>
            </a:r>
            <a:r>
              <a:rPr lang="en-US" dirty="0" smtClean="0"/>
              <a:t>and </a:t>
            </a:r>
            <a:r>
              <a:rPr lang="en-US" i="1" dirty="0" smtClean="0"/>
              <a:t>u</a:t>
            </a:r>
            <a:endParaRPr lang="en-US" dirty="0" smtClean="0"/>
          </a:p>
          <a:p>
            <a:pPr lvl="1"/>
            <a:r>
              <a:rPr lang="en-US" dirty="0" smtClean="0"/>
              <a:t>Only units that are alike in both observed </a:t>
            </a:r>
            <a:r>
              <a:rPr lang="en-US" i="1" dirty="0" smtClean="0"/>
              <a:t>X </a:t>
            </a:r>
            <a:r>
              <a:rPr lang="en-US" dirty="0" smtClean="0"/>
              <a:t>and unobserved </a:t>
            </a:r>
            <a:r>
              <a:rPr lang="en-US" i="1" dirty="0" smtClean="0"/>
              <a:t>u </a:t>
            </a:r>
            <a:r>
              <a:rPr lang="en-US" dirty="0" smtClean="0"/>
              <a:t>as well as in the effect of those determinants on </a:t>
            </a:r>
            <a:r>
              <a:rPr lang="en-US" i="1" dirty="0" smtClean="0"/>
              <a:t>Y should</a:t>
            </a:r>
            <a:r>
              <a:rPr lang="en-US" dirty="0" smtClean="0"/>
              <a:t> produce similar trajectories of the outcome variable over extended periods of time</a:t>
            </a:r>
            <a:endParaRPr lang="en-US" dirty="0"/>
          </a:p>
        </p:txBody>
      </p:sp>
    </p:spTree>
    <p:extLst>
      <p:ext uri="{BB962C8B-B14F-4D97-AF65-F5344CB8AC3E}">
        <p14:creationId xmlns:p14="http://schemas.microsoft.com/office/powerpoint/2010/main" val="719170066"/>
      </p:ext>
    </p:extLst>
  </p:cSld>
  <p:clrMapOvr>
    <a:masterClrMapping/>
  </p:clrMapOvr>
  <p:timing>
    <p:tnLst>
      <p:par>
        <p:cTn xmlns:p14="http://schemas.microsoft.com/office/powerpoint/2010/mai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Application: California’s Proposition 99</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In 1988, California first passed comprehensive tobacco control legislation:</a:t>
            </a:r>
          </a:p>
          <a:p>
            <a:pPr lvl="1"/>
            <a:r>
              <a:rPr lang="en-US" dirty="0" smtClean="0"/>
              <a:t>Increased cigarette tax by 25 cents/pack</a:t>
            </a:r>
          </a:p>
          <a:p>
            <a:pPr lvl="1"/>
            <a:r>
              <a:rPr lang="en-US" dirty="0" smtClean="0"/>
              <a:t>Earmarked tax revenues to health and anti-smoking budgets</a:t>
            </a:r>
          </a:p>
          <a:p>
            <a:pPr lvl="1"/>
            <a:r>
              <a:rPr lang="en-US" dirty="0" smtClean="0"/>
              <a:t>Funded anti-smoking media campaigns</a:t>
            </a:r>
          </a:p>
          <a:p>
            <a:pPr lvl="1"/>
            <a:r>
              <a:rPr lang="en-US" dirty="0" smtClean="0"/>
              <a:t>Spurred clean-air ordinances throughout the state</a:t>
            </a:r>
          </a:p>
          <a:p>
            <a:pPr lvl="1"/>
            <a:r>
              <a:rPr lang="en-US" dirty="0" smtClean="0"/>
              <a:t>Produced more than $100 million per year in anti-tobacco projects</a:t>
            </a:r>
          </a:p>
          <a:p>
            <a:r>
              <a:rPr lang="en-US" dirty="0" smtClean="0"/>
              <a:t>Other states that subsequently passed control programs will be excluded from their analysis by eliminating these states from the “donor pool”</a:t>
            </a:r>
          </a:p>
          <a:p>
            <a:pPr lvl="1"/>
            <a:r>
              <a:rPr lang="en-US" dirty="0" smtClean="0"/>
              <a:t>AK, AZ, FL, HA, MA, MD, MI, NJ, NY, OR, WA, DC all dropped</a:t>
            </a:r>
            <a:endParaRPr lang="en-US" dirty="0"/>
          </a:p>
        </p:txBody>
      </p:sp>
    </p:spTree>
    <p:extLst>
      <p:ext uri="{BB962C8B-B14F-4D97-AF65-F5344CB8AC3E}">
        <p14:creationId xmlns:p14="http://schemas.microsoft.com/office/powerpoint/2010/main" val="3973160248"/>
      </p:ext>
    </p:extLst>
  </p:cSld>
  <p:clrMapOvr>
    <a:masterClrMapping/>
  </p:clrMapOvr>
  <p:timing>
    <p:tnLst>
      <p:par>
        <p:cTn xmlns:p14="http://schemas.microsoft.com/office/powerpoint/2010/mai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76438"/>
          </a:xfrm>
        </p:spPr>
        <p:txBody>
          <a:bodyPr>
            <a:normAutofit/>
          </a:bodyPr>
          <a:lstStyle/>
          <a:p>
            <a:r>
              <a:rPr lang="en-US" sz="3200" dirty="0" smtClean="0"/>
              <a:t>Cigarette Consumption: CA </a:t>
            </a:r>
            <a:r>
              <a:rPr lang="en-US" sz="3200" dirty="0" err="1" smtClean="0"/>
              <a:t>vs</a:t>
            </a:r>
            <a:r>
              <a:rPr lang="en-US" sz="3200" dirty="0" smtClean="0"/>
              <a:t> US</a:t>
            </a:r>
            <a:endParaRPr lang="en-US" sz="3200" dirty="0"/>
          </a:p>
        </p:txBody>
      </p:sp>
      <p:pic>
        <p:nvPicPr>
          <p:cNvPr id="4" name="Content Placeholder 3" descr="Abadie 1.pdf"/>
          <p:cNvPicPr>
            <a:picLocks noGrp="1" noChangeAspect="1"/>
          </p:cNvPicPr>
          <p:nvPr>
            <p:ph idx="1"/>
          </p:nvPr>
        </p:nvPicPr>
        <p:blipFill rotWithShape="1">
          <a:blip r:embed="rId2">
            <a:extLst>
              <a:ext uri="{28A0092B-C50C-407E-A947-70E740481C1C}">
                <a14:useLocalDpi xmlns:a14="http://schemas.microsoft.com/office/drawing/2010/main" val="0"/>
              </a:ext>
            </a:extLst>
          </a:blip>
          <a:srcRect b="8983"/>
          <a:stretch/>
        </p:blipFill>
        <p:spPr>
          <a:xfrm>
            <a:off x="0" y="941590"/>
            <a:ext cx="9144000" cy="5916410"/>
          </a:xfrm>
        </p:spPr>
      </p:pic>
    </p:spTree>
    <p:extLst>
      <p:ext uri="{BB962C8B-B14F-4D97-AF65-F5344CB8AC3E}">
        <p14:creationId xmlns:p14="http://schemas.microsoft.com/office/powerpoint/2010/main" val="1468559944"/>
      </p:ext>
    </p:extLst>
  </p:cSld>
  <p:clrMapOvr>
    <a:masterClrMapping/>
  </p:clrMapOvr>
  <p:timing>
    <p:tnLst>
      <p:par>
        <p:cTn xmlns:p14="http://schemas.microsoft.com/office/powerpoint/2010/mai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Cigarette consumption: CA vs. Synthetic CA</a:t>
            </a:r>
            <a:endParaRPr lang="en-US" sz="3200" dirty="0"/>
          </a:p>
        </p:txBody>
      </p:sp>
      <p:pic>
        <p:nvPicPr>
          <p:cNvPr id="4" name="Content Placeholder 3" descr="Abadie 2.pdf"/>
          <p:cNvPicPr>
            <a:picLocks noGrp="1" noChangeAspect="1"/>
          </p:cNvPicPr>
          <p:nvPr>
            <p:ph idx="1"/>
          </p:nvPr>
        </p:nvPicPr>
        <p:blipFill rotWithShape="1">
          <a:blip r:embed="rId2">
            <a:extLst>
              <a:ext uri="{28A0092B-C50C-407E-A947-70E740481C1C}">
                <a14:useLocalDpi xmlns:a14="http://schemas.microsoft.com/office/drawing/2010/main" val="0"/>
              </a:ext>
            </a:extLst>
          </a:blip>
          <a:srcRect l="-5556" t="-1765" r="-5556" b="9382"/>
          <a:stretch/>
        </p:blipFill>
        <p:spPr>
          <a:xfrm>
            <a:off x="0" y="1127718"/>
            <a:ext cx="9144000" cy="5730282"/>
          </a:xfrm>
        </p:spPr>
      </p:pic>
    </p:spTree>
    <p:extLst>
      <p:ext uri="{BB962C8B-B14F-4D97-AF65-F5344CB8AC3E}">
        <p14:creationId xmlns:p14="http://schemas.microsoft.com/office/powerpoint/2010/main" val="497521067"/>
      </p:ext>
    </p:extLst>
  </p:cSld>
  <p:clrMapOvr>
    <a:masterClrMapping/>
  </p:clrMapOvr>
  <p:timing>
    <p:tnLst>
      <p:par>
        <p:cTn xmlns:p14="http://schemas.microsoft.com/office/powerpoint/2010/mai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Predictor Means: Actual vs. Synthetic CA</a:t>
            </a:r>
            <a:endParaRPr lang="en-US" sz="3200" dirty="0"/>
          </a:p>
        </p:txBody>
      </p:sp>
      <p:pic>
        <p:nvPicPr>
          <p:cNvPr id="4" name="Content Placeholder 3" descr="Abadie 3.pdf"/>
          <p:cNvPicPr>
            <a:picLocks noGrp="1" noChangeAspect="1"/>
          </p:cNvPicPr>
          <p:nvPr>
            <p:ph idx="1"/>
          </p:nvPr>
        </p:nvPicPr>
        <p:blipFill rotWithShape="1">
          <a:blip r:embed="rId2">
            <a:extLst>
              <a:ext uri="{28A0092B-C50C-407E-A947-70E740481C1C}">
                <a14:useLocalDpi xmlns:a14="http://schemas.microsoft.com/office/drawing/2010/main" val="0"/>
              </a:ext>
            </a:extLst>
          </a:blip>
          <a:srcRect l="2225" t="-9070" b="-22915"/>
          <a:stretch/>
        </p:blipFill>
        <p:spPr>
          <a:xfrm>
            <a:off x="0" y="1600200"/>
            <a:ext cx="9144000" cy="5257800"/>
          </a:xfrm>
        </p:spPr>
      </p:pic>
    </p:spTree>
    <p:extLst>
      <p:ext uri="{BB962C8B-B14F-4D97-AF65-F5344CB8AC3E}">
        <p14:creationId xmlns:p14="http://schemas.microsoft.com/office/powerpoint/2010/main" val="3862849663"/>
      </p:ext>
    </p:extLst>
  </p:cSld>
  <p:clrMapOvr>
    <a:masterClrMapping/>
  </p:clrMapOvr>
  <p:timing>
    <p:tnLst>
      <p:par>
        <p:cTn xmlns:p14="http://schemas.microsoft.com/office/powerpoint/2010/mai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Smoking Gap: CA vs. Synthetic CA</a:t>
            </a:r>
            <a:endParaRPr lang="en-US" dirty="0"/>
          </a:p>
        </p:txBody>
      </p:sp>
      <p:pic>
        <p:nvPicPr>
          <p:cNvPr id="4" name="Content Placeholder 3" descr="Abadie 4.pdf"/>
          <p:cNvPicPr>
            <a:picLocks noGrp="1" noChangeAspect="1"/>
          </p:cNvPicPr>
          <p:nvPr>
            <p:ph idx="1"/>
          </p:nvPr>
        </p:nvPicPr>
        <p:blipFill rotWithShape="1">
          <a:blip r:embed="rId2">
            <a:extLst>
              <a:ext uri="{28A0092B-C50C-407E-A947-70E740481C1C}">
                <a14:useLocalDpi xmlns:a14="http://schemas.microsoft.com/office/drawing/2010/main" val="0"/>
              </a:ext>
            </a:extLst>
          </a:blip>
          <a:srcRect t="4738" r="-1" b="8265"/>
          <a:stretch/>
        </p:blipFill>
        <p:spPr>
          <a:xfrm>
            <a:off x="0" y="1280999"/>
            <a:ext cx="9144000" cy="5577001"/>
          </a:xfrm>
        </p:spPr>
      </p:pic>
    </p:spTree>
    <p:extLst>
      <p:ext uri="{BB962C8B-B14F-4D97-AF65-F5344CB8AC3E}">
        <p14:creationId xmlns:p14="http://schemas.microsoft.com/office/powerpoint/2010/main" val="504569407"/>
      </p:ext>
    </p:extLst>
  </p:cSld>
  <p:clrMapOvr>
    <a:masterClrMapping/>
  </p:clrMapOvr>
  <p:timing>
    <p:tnLst>
      <p:par>
        <p:cTn xmlns:p14="http://schemas.microsoft.com/office/powerpoint/2010/mai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Inference</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So what?</a:t>
            </a:r>
          </a:p>
          <a:p>
            <a:pPr lvl="1"/>
            <a:r>
              <a:rPr lang="en-US" dirty="0" smtClean="0"/>
              <a:t>I still don’t know how confident to be about these post-estimation estimates of causal effects unless I have some way of quantifying the uncertainty</a:t>
            </a:r>
          </a:p>
          <a:p>
            <a:r>
              <a:rPr lang="en-US" dirty="0" smtClean="0"/>
              <a:t>What kind of uncertainty, though, ultimately are worried about?</a:t>
            </a:r>
          </a:p>
          <a:p>
            <a:pPr lvl="1"/>
            <a:r>
              <a:rPr lang="en-US" b="1" dirty="0" smtClean="0"/>
              <a:t>Counterfactual uncertainty. </a:t>
            </a:r>
            <a:r>
              <a:rPr lang="en-US" dirty="0" smtClean="0"/>
              <a:t>The fundamental problem of causal inference is that we do not have counterfactuals on individual units, and therefore cannot directly measure causal effects </a:t>
            </a:r>
          </a:p>
          <a:p>
            <a:pPr lvl="2"/>
            <a:r>
              <a:rPr lang="en-US" dirty="0" smtClean="0"/>
              <a:t>Cannot observe California and smoking in the counterfactual state</a:t>
            </a:r>
          </a:p>
          <a:p>
            <a:pPr lvl="1"/>
            <a:r>
              <a:rPr lang="en-US" b="1" dirty="0" smtClean="0"/>
              <a:t>Randomness. </a:t>
            </a:r>
            <a:r>
              <a:rPr lang="en-US" dirty="0" smtClean="0"/>
              <a:t>Secondly, related to this, for all we know, this model produces a picture just like the previous ones even if it’s applied to states that </a:t>
            </a:r>
            <a:r>
              <a:rPr lang="en-US" i="1" dirty="0" smtClean="0"/>
              <a:t>didn’t </a:t>
            </a:r>
            <a:r>
              <a:rPr lang="en-US" dirty="0" smtClean="0"/>
              <a:t>pass Proposition 99</a:t>
            </a:r>
          </a:p>
          <a:p>
            <a:pPr lvl="2"/>
            <a:r>
              <a:rPr lang="en-US" dirty="0" smtClean="0"/>
              <a:t>In other words, maybe synthetic control models fitted with pre-treatment data </a:t>
            </a:r>
            <a:r>
              <a:rPr lang="en-US" i="1" dirty="0" smtClean="0"/>
              <a:t>always </a:t>
            </a:r>
            <a:r>
              <a:rPr lang="en-US" dirty="0" smtClean="0"/>
              <a:t>dissolve like that – in which case, that picture isn’t so convincing anymore</a:t>
            </a:r>
            <a:endParaRPr lang="en-US" dirty="0"/>
          </a:p>
        </p:txBody>
      </p:sp>
    </p:spTree>
    <p:extLst>
      <p:ext uri="{BB962C8B-B14F-4D97-AF65-F5344CB8AC3E}">
        <p14:creationId xmlns:p14="http://schemas.microsoft.com/office/powerpoint/2010/main" val="4103753938"/>
      </p:ext>
    </p:extLst>
  </p:cSld>
  <p:clrMapOvr>
    <a:masterClrMapping/>
  </p:clrMapOvr>
  <p:timing>
    <p:tnLst>
      <p:par>
        <p:cTn xmlns:p14="http://schemas.microsoft.com/office/powerpoint/2010/mai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Inference</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To evaluate the significance of our results using synthetic control, we will conduct a series of “placebo” experiments where we reassign the tobacco control program to states other than California</a:t>
            </a:r>
          </a:p>
          <a:p>
            <a:pPr lvl="1"/>
            <a:r>
              <a:rPr lang="en-US" dirty="0" smtClean="0"/>
              <a:t>1. Iteratively apply the synthetic method to each unit in our “donor pool” to obtain a distribution of these “placebo effects”</a:t>
            </a:r>
          </a:p>
          <a:p>
            <a:pPr lvl="1"/>
            <a:r>
              <a:rPr lang="en-US" dirty="0" smtClean="0"/>
              <a:t>2. Compare the “prediction gap” (RMSPE) for California to the entire distribution of these estimated “placebo effects”</a:t>
            </a:r>
          </a:p>
          <a:p>
            <a:pPr lvl="1"/>
            <a:endParaRPr lang="en-US" dirty="0"/>
          </a:p>
          <a:p>
            <a:pPr lvl="1"/>
            <a:endParaRPr lang="en-US" dirty="0" smtClean="0"/>
          </a:p>
          <a:p>
            <a:pPr marL="457200" lvl="1" indent="0">
              <a:buNone/>
            </a:pPr>
            <a:endParaRPr lang="en-US" dirty="0"/>
          </a:p>
          <a:p>
            <a:pPr marL="457200" lvl="1" indent="0">
              <a:buNone/>
            </a:pPr>
            <a:endParaRPr lang="en-US" dirty="0" smtClean="0"/>
          </a:p>
          <a:p>
            <a:pPr lvl="1"/>
            <a:r>
              <a:rPr lang="en-US" dirty="0" smtClean="0"/>
              <a:t>3. Is the effect that we estimated with synthetic control for California large </a:t>
            </a:r>
            <a:r>
              <a:rPr lang="en-US" i="1" dirty="0" smtClean="0"/>
              <a:t>relative </a:t>
            </a:r>
            <a:r>
              <a:rPr lang="en-US" dirty="0" smtClean="0"/>
              <a:t>to the “placebo effects” we estimated for a state chosen at random?</a:t>
            </a:r>
            <a:endParaRPr lang="en-US" dirty="0"/>
          </a:p>
        </p:txBody>
      </p:sp>
      <p:pic>
        <p:nvPicPr>
          <p:cNvPr id="4" name="Picture 3"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2275" y="3810150"/>
            <a:ext cx="6356646" cy="1286928"/>
          </a:xfrm>
          <a:prstGeom prst="rect">
            <a:avLst/>
          </a:prstGeom>
        </p:spPr>
      </p:pic>
    </p:spTree>
    <p:extLst>
      <p:ext uri="{BB962C8B-B14F-4D97-AF65-F5344CB8AC3E}">
        <p14:creationId xmlns:p14="http://schemas.microsoft.com/office/powerpoint/2010/main" val="1569968738"/>
      </p:ext>
    </p:extLst>
  </p:cSld>
  <p:clrMapOvr>
    <a:masterClrMapping/>
  </p:clrMapOvr>
  <p:timing>
    <p:tnLst>
      <p:par>
        <p:cTn xmlns:p14="http://schemas.microsoft.com/office/powerpoint/2010/mai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7556"/>
            <a:ext cx="8229600" cy="907822"/>
          </a:xfrm>
        </p:spPr>
        <p:txBody>
          <a:bodyPr>
            <a:normAutofit/>
          </a:bodyPr>
          <a:lstStyle/>
          <a:p>
            <a:r>
              <a:rPr lang="en-US" sz="3200" dirty="0" smtClean="0"/>
              <a:t>Smoking prediction gap for CA and 38 placebos</a:t>
            </a:r>
            <a:endParaRPr lang="en-US" sz="3200" dirty="0"/>
          </a:p>
        </p:txBody>
      </p:sp>
      <p:pic>
        <p:nvPicPr>
          <p:cNvPr id="4" name="Content Placeholder 3" descr="Abadie 5.pdf"/>
          <p:cNvPicPr>
            <a:picLocks noGrp="1" noChangeAspect="1"/>
          </p:cNvPicPr>
          <p:nvPr>
            <p:ph idx="1"/>
          </p:nvPr>
        </p:nvPicPr>
        <p:blipFill rotWithShape="1">
          <a:blip r:embed="rId2">
            <a:extLst>
              <a:ext uri="{28A0092B-C50C-407E-A947-70E740481C1C}">
                <a14:useLocalDpi xmlns:a14="http://schemas.microsoft.com/office/drawing/2010/main" val="0"/>
              </a:ext>
            </a:extLst>
          </a:blip>
          <a:srcRect b="3"/>
          <a:stretch/>
        </p:blipFill>
        <p:spPr>
          <a:xfrm>
            <a:off x="0" y="897794"/>
            <a:ext cx="9144000" cy="5960206"/>
          </a:xfrm>
        </p:spPr>
      </p:pic>
    </p:spTree>
    <p:extLst>
      <p:ext uri="{BB962C8B-B14F-4D97-AF65-F5344CB8AC3E}">
        <p14:creationId xmlns:p14="http://schemas.microsoft.com/office/powerpoint/2010/main" val="243810767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Broad Street Water Pump </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1849: </a:t>
            </a:r>
          </a:p>
          <a:p>
            <a:pPr lvl="1"/>
            <a:r>
              <a:rPr lang="en-US" dirty="0" err="1" smtClean="0"/>
              <a:t>Lambeth</a:t>
            </a:r>
            <a:r>
              <a:rPr lang="en-US" dirty="0" smtClean="0"/>
              <a:t> water company moved the intake point upstream along the Thames, above the main sewage discharge points</a:t>
            </a:r>
          </a:p>
          <a:p>
            <a:pPr lvl="2"/>
            <a:r>
              <a:rPr lang="en-US" dirty="0" smtClean="0"/>
              <a:t>Pure water</a:t>
            </a:r>
          </a:p>
          <a:p>
            <a:pPr lvl="1"/>
            <a:r>
              <a:rPr lang="en-US" dirty="0" err="1" smtClean="0"/>
              <a:t>Southwark</a:t>
            </a:r>
            <a:r>
              <a:rPr lang="en-US" dirty="0" smtClean="0"/>
              <a:t> and Vauxhall water company left their intake point downstream from where the sewage discharged</a:t>
            </a:r>
          </a:p>
          <a:p>
            <a:pPr lvl="2"/>
            <a:r>
              <a:rPr lang="en-US" dirty="0" smtClean="0"/>
              <a:t>Infected water</a:t>
            </a:r>
          </a:p>
          <a:p>
            <a:r>
              <a:rPr lang="en-US" dirty="0" smtClean="0"/>
              <a:t>Comparisons of data on cholera deaths from the 1853-54 showed that the epidemic hit harder in the </a:t>
            </a:r>
            <a:r>
              <a:rPr lang="en-US" dirty="0" err="1" smtClean="0"/>
              <a:t>Southwark</a:t>
            </a:r>
            <a:r>
              <a:rPr lang="en-US" dirty="0" smtClean="0"/>
              <a:t> and Vauxhall service areas (infected water supply) and largely spared the </a:t>
            </a:r>
            <a:r>
              <a:rPr lang="en-US" dirty="0" err="1" smtClean="0"/>
              <a:t>Lambeth</a:t>
            </a:r>
            <a:r>
              <a:rPr lang="en-US" dirty="0" smtClean="0"/>
              <a:t> areas (pure water)</a:t>
            </a:r>
          </a:p>
        </p:txBody>
      </p:sp>
    </p:spTree>
    <p:extLst>
      <p:ext uri="{BB962C8B-B14F-4D97-AF65-F5344CB8AC3E}">
        <p14:creationId xmlns:p14="http://schemas.microsoft.com/office/powerpoint/2010/main" val="2340808315"/>
      </p:ext>
    </p:extLst>
  </p:cSld>
  <p:clrMapOvr>
    <a:masterClrMapping/>
  </p:clrMapOvr>
  <p:timing>
    <p:tnLst>
      <p:par>
        <p:cTn xmlns:p14="http://schemas.microsoft.com/office/powerpoint/2010/mai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badie 6.pdf"/>
          <p:cNvPicPr>
            <a:picLocks noGrp="1" noChangeAspect="1"/>
          </p:cNvPicPr>
          <p:nvPr>
            <p:ph idx="1"/>
          </p:nvPr>
        </p:nvPicPr>
        <p:blipFill rotWithShape="1">
          <a:blip r:embed="rId2">
            <a:extLst>
              <a:ext uri="{28A0092B-C50C-407E-A947-70E740481C1C}">
                <a14:useLocalDpi xmlns:a14="http://schemas.microsoft.com/office/drawing/2010/main" val="0"/>
              </a:ext>
            </a:extLst>
          </a:blip>
          <a:srcRect t="-13277" b="6478"/>
          <a:stretch/>
        </p:blipFill>
        <p:spPr>
          <a:xfrm>
            <a:off x="0" y="0"/>
            <a:ext cx="9144000" cy="6858000"/>
          </a:xfrm>
        </p:spPr>
      </p:pic>
    </p:spTree>
    <p:extLst>
      <p:ext uri="{BB962C8B-B14F-4D97-AF65-F5344CB8AC3E}">
        <p14:creationId xmlns:p14="http://schemas.microsoft.com/office/powerpoint/2010/main" val="1092253378"/>
      </p:ext>
    </p:extLst>
  </p:cSld>
  <p:clrMapOvr>
    <a:masterClrMapping/>
  </p:clrMapOvr>
  <p:timing>
    <p:tnLst>
      <p:par>
        <p:cTn xmlns:p14="http://schemas.microsoft.com/office/powerpoint/2010/mai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Abadie 7.pdf"/>
          <p:cNvPicPr>
            <a:picLocks noGrp="1" noChangeAspect="1"/>
          </p:cNvPicPr>
          <p:nvPr>
            <p:ph idx="1"/>
          </p:nvPr>
        </p:nvPicPr>
        <p:blipFill rotWithShape="1">
          <a:blip r:embed="rId2">
            <a:extLst>
              <a:ext uri="{28A0092B-C50C-407E-A947-70E740481C1C}">
                <a14:useLocalDpi xmlns:a14="http://schemas.microsoft.com/office/drawing/2010/main" val="0"/>
              </a:ext>
            </a:extLst>
          </a:blip>
          <a:srcRect l="-5556" t="-3955" r="-5556" b="8173"/>
          <a:stretch/>
        </p:blipFill>
        <p:spPr>
          <a:xfrm>
            <a:off x="0" y="0"/>
            <a:ext cx="9144000" cy="6858000"/>
          </a:xfrm>
        </p:spPr>
      </p:pic>
    </p:spTree>
    <p:extLst>
      <p:ext uri="{BB962C8B-B14F-4D97-AF65-F5344CB8AC3E}">
        <p14:creationId xmlns:p14="http://schemas.microsoft.com/office/powerpoint/2010/main" val="902330211"/>
      </p:ext>
    </p:extLst>
  </p:cSld>
  <p:clrMapOvr>
    <a:masterClrMapping/>
  </p:clrMapOvr>
  <p:timing>
    <p:tnLst>
      <p:par>
        <p:cTn xmlns:p14="http://schemas.microsoft.com/office/powerpoint/2010/mai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Abadie 8.pdf"/>
          <p:cNvPicPr>
            <a:picLocks noGrp="1" noChangeAspect="1"/>
          </p:cNvPicPr>
          <p:nvPr>
            <p:ph idx="1"/>
          </p:nvPr>
        </p:nvPicPr>
        <p:blipFill rotWithShape="1">
          <a:blip r:embed="rId2">
            <a:extLst>
              <a:ext uri="{28A0092B-C50C-407E-A947-70E740481C1C}">
                <a14:useLocalDpi xmlns:a14="http://schemas.microsoft.com/office/drawing/2010/main" val="0"/>
              </a:ext>
            </a:extLst>
          </a:blip>
          <a:srcRect l="-5556" t="-4469" r="-5556" b="7774"/>
          <a:stretch/>
        </p:blipFill>
        <p:spPr>
          <a:xfrm>
            <a:off x="0" y="0"/>
            <a:ext cx="9144000" cy="6858000"/>
          </a:xfrm>
        </p:spPr>
      </p:pic>
    </p:spTree>
    <p:extLst>
      <p:ext uri="{BB962C8B-B14F-4D97-AF65-F5344CB8AC3E}">
        <p14:creationId xmlns:p14="http://schemas.microsoft.com/office/powerpoint/2010/main" val="3058910822"/>
      </p:ext>
    </p:extLst>
  </p:cSld>
  <p:clrMapOvr>
    <a:masterClrMapping/>
  </p:clrMapOvr>
  <p:timing>
    <p:tnLst>
      <p:par>
        <p:cTn xmlns:p14="http://schemas.microsoft.com/office/powerpoint/2010/mai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Abadie 9.pdf"/>
          <p:cNvPicPr>
            <a:picLocks noGrp="1" noChangeAspect="1"/>
          </p:cNvPicPr>
          <p:nvPr>
            <p:ph idx="1"/>
          </p:nvPr>
        </p:nvPicPr>
        <p:blipFill rotWithShape="1">
          <a:blip r:embed="rId2">
            <a:extLst>
              <a:ext uri="{28A0092B-C50C-407E-A947-70E740481C1C}">
                <a14:useLocalDpi xmlns:a14="http://schemas.microsoft.com/office/drawing/2010/main" val="0"/>
              </a:ext>
            </a:extLst>
          </a:blip>
          <a:srcRect r="-1"/>
          <a:stretch/>
        </p:blipFill>
        <p:spPr>
          <a:xfrm>
            <a:off x="1" y="0"/>
            <a:ext cx="9144000" cy="6858000"/>
          </a:xfrm>
        </p:spPr>
      </p:pic>
    </p:spTree>
    <p:extLst>
      <p:ext uri="{BB962C8B-B14F-4D97-AF65-F5344CB8AC3E}">
        <p14:creationId xmlns:p14="http://schemas.microsoft.com/office/powerpoint/2010/main" val="2189343084"/>
      </p:ext>
    </p:extLst>
  </p:cSld>
  <p:clrMapOvr>
    <a:masterClrMapping/>
  </p:clrMapOvr>
  <p:timing>
    <p:tnLst>
      <p:par>
        <p:cTn xmlns:p14="http://schemas.microsoft.com/office/powerpoint/2010/mai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Further falsification exercises</a:t>
            </a:r>
            <a:endParaRPr lang="en-US" dirty="0"/>
          </a:p>
        </p:txBody>
      </p:sp>
      <p:sp>
        <p:nvSpPr>
          <p:cNvPr id="3" name="Content Placeholder 2"/>
          <p:cNvSpPr>
            <a:spLocks noGrp="1"/>
          </p:cNvSpPr>
          <p:nvPr>
            <p:ph idx="1"/>
          </p:nvPr>
        </p:nvSpPr>
        <p:spPr/>
        <p:txBody>
          <a:bodyPr/>
          <a:lstStyle/>
          <a:p>
            <a:r>
              <a:rPr lang="en-US" dirty="0" smtClean="0"/>
              <a:t>In </a:t>
            </a:r>
            <a:r>
              <a:rPr lang="en-US" dirty="0" err="1" smtClean="0"/>
              <a:t>Abadie</a:t>
            </a:r>
            <a:r>
              <a:rPr lang="en-US" dirty="0" smtClean="0"/>
              <a:t>, et al. (2012) the authors propose more applications, but more importantly for us, more robustness exercises</a:t>
            </a:r>
          </a:p>
          <a:p>
            <a:r>
              <a:rPr lang="en-US" dirty="0" smtClean="0"/>
              <a:t>We will consider primarily two of them: </a:t>
            </a:r>
          </a:p>
          <a:p>
            <a:pPr lvl="1"/>
            <a:r>
              <a:rPr lang="en-US" dirty="0" smtClean="0"/>
              <a:t>Shifting the treatment data within treatment group</a:t>
            </a:r>
          </a:p>
          <a:p>
            <a:pPr lvl="1"/>
            <a:r>
              <a:rPr lang="en-US" dirty="0" smtClean="0"/>
              <a:t>Removing units from the synthetic control</a:t>
            </a:r>
            <a:endParaRPr lang="en-US" dirty="0"/>
          </a:p>
        </p:txBody>
      </p:sp>
    </p:spTree>
    <p:extLst>
      <p:ext uri="{BB962C8B-B14F-4D97-AF65-F5344CB8AC3E}">
        <p14:creationId xmlns:p14="http://schemas.microsoft.com/office/powerpoint/2010/main" val="375661959"/>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Application 2: The 1990 German Reunification</a:t>
            </a:r>
            <a:endParaRPr lang="en-US" sz="3200" dirty="0"/>
          </a:p>
        </p:txBody>
      </p:sp>
      <p:sp>
        <p:nvSpPr>
          <p:cNvPr id="3" name="Content Placeholder 2"/>
          <p:cNvSpPr>
            <a:spLocks noGrp="1"/>
          </p:cNvSpPr>
          <p:nvPr>
            <p:ph idx="1"/>
          </p:nvPr>
        </p:nvSpPr>
        <p:spPr/>
        <p:txBody>
          <a:bodyPr>
            <a:normAutofit fontScale="70000" lnSpcReduction="20000"/>
          </a:bodyPr>
          <a:lstStyle/>
          <a:p>
            <a:r>
              <a:rPr lang="en-US" dirty="0" smtClean="0"/>
              <a:t>Cross-country regressions are often criticized because they put side-by-side countries of very different characteristics</a:t>
            </a:r>
          </a:p>
          <a:p>
            <a:r>
              <a:rPr lang="en-US" dirty="0" smtClean="0"/>
              <a:t>“What do Thailand, the Dominican Republic, Zimbabwe, Greece, and Bolivia have in common that merits their being put in the same regression analysis? Answer: For most purposes, nothing at all.” (</a:t>
            </a:r>
            <a:r>
              <a:rPr lang="en-US" dirty="0" err="1" smtClean="0"/>
              <a:t>Harberger</a:t>
            </a:r>
            <a:r>
              <a:rPr lang="en-US" dirty="0" smtClean="0"/>
              <a:t>, 1987).</a:t>
            </a:r>
          </a:p>
          <a:p>
            <a:r>
              <a:rPr lang="en-US" dirty="0" smtClean="0"/>
              <a:t>The synthetic control method provides us with a data-driven procedure for selecting the appropriate comparison units, thereby addressing </a:t>
            </a:r>
            <a:r>
              <a:rPr lang="en-US" dirty="0" err="1" smtClean="0"/>
              <a:t>Harberger’s</a:t>
            </a:r>
            <a:r>
              <a:rPr lang="en-US" dirty="0" smtClean="0"/>
              <a:t> complaints</a:t>
            </a:r>
          </a:p>
          <a:p>
            <a:r>
              <a:rPr lang="en-US" dirty="0" smtClean="0"/>
              <a:t>Application: examine the economic impact of the 1990 German reunification in West Germany</a:t>
            </a:r>
          </a:p>
          <a:p>
            <a:pPr lvl="1"/>
            <a:r>
              <a:rPr lang="en-US" dirty="0" err="1" smtClean="0"/>
              <a:t>Abadie</a:t>
            </a:r>
            <a:r>
              <a:rPr lang="en-US" dirty="0" smtClean="0"/>
              <a:t>, Diamond and </a:t>
            </a:r>
            <a:r>
              <a:rPr lang="en-US" dirty="0" err="1" smtClean="0"/>
              <a:t>Hainmueller</a:t>
            </a:r>
            <a:r>
              <a:rPr lang="en-US" dirty="0" smtClean="0"/>
              <a:t> (2012), unpublished manuscript</a:t>
            </a:r>
          </a:p>
          <a:p>
            <a:pPr lvl="1"/>
            <a:r>
              <a:rPr lang="en-US" dirty="0" smtClean="0"/>
              <a:t>They limit the donor pool to 16 OECD countries</a:t>
            </a:r>
            <a:endParaRPr lang="en-US" dirty="0"/>
          </a:p>
        </p:txBody>
      </p:sp>
    </p:spTree>
    <p:extLst>
      <p:ext uri="{BB962C8B-B14F-4D97-AF65-F5344CB8AC3E}">
        <p14:creationId xmlns:p14="http://schemas.microsoft.com/office/powerpoint/2010/main" val="3365540711"/>
      </p:ext>
    </p:extLst>
  </p:cSld>
  <p:clrMapOvr>
    <a:masterClrMapping/>
  </p:clrMapOvr>
  <p:timing>
    <p:tnLst>
      <p:par>
        <p:cTn xmlns:p14="http://schemas.microsoft.com/office/powerpoint/2010/mai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West Germany </a:t>
            </a:r>
            <a:r>
              <a:rPr lang="en-US" dirty="0" err="1" smtClean="0"/>
              <a:t>vs</a:t>
            </a:r>
            <a:r>
              <a:rPr lang="en-US" dirty="0" smtClean="0"/>
              <a:t> OECD sample</a:t>
            </a:r>
            <a:endParaRPr lang="en-US" dirty="0"/>
          </a:p>
        </p:txBody>
      </p:sp>
      <p:pic>
        <p:nvPicPr>
          <p:cNvPr id="4" name="Content Placeholder 3" descr="Abadie 10.pdf"/>
          <p:cNvPicPr>
            <a:picLocks noGrp="1" noChangeAspect="1"/>
          </p:cNvPicPr>
          <p:nvPr>
            <p:ph idx="1"/>
          </p:nvPr>
        </p:nvPicPr>
        <p:blipFill rotWithShape="1">
          <a:blip r:embed="rId2">
            <a:extLst>
              <a:ext uri="{28A0092B-C50C-407E-A947-70E740481C1C}">
                <a14:useLocalDpi xmlns:a14="http://schemas.microsoft.com/office/drawing/2010/main" val="0"/>
              </a:ext>
            </a:extLst>
          </a:blip>
          <a:srcRect r="-1"/>
          <a:stretch/>
        </p:blipFill>
        <p:spPr>
          <a:xfrm>
            <a:off x="0" y="0"/>
            <a:ext cx="9144000" cy="6858000"/>
          </a:xfrm>
        </p:spPr>
      </p:pic>
    </p:spTree>
    <p:extLst>
      <p:ext uri="{BB962C8B-B14F-4D97-AF65-F5344CB8AC3E}">
        <p14:creationId xmlns:p14="http://schemas.microsoft.com/office/powerpoint/2010/main" val="3645486552"/>
      </p:ext>
    </p:extLst>
  </p:cSld>
  <p:clrMapOvr>
    <a:masterClrMapping/>
  </p:clrMapOvr>
  <p:timing>
    <p:tnLst>
      <p:par>
        <p:cTn xmlns:p14="http://schemas.microsoft.com/office/powerpoint/2010/mai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badie 11.pdf"/>
          <p:cNvPicPr>
            <a:picLocks noGrp="1" noChangeAspect="1"/>
          </p:cNvPicPr>
          <p:nvPr>
            <p:ph idx="1"/>
          </p:nvPr>
        </p:nvPicPr>
        <p:blipFill rotWithShape="1">
          <a:blip r:embed="rId2">
            <a:extLst>
              <a:ext uri="{28A0092B-C50C-407E-A947-70E740481C1C}">
                <a14:useLocalDpi xmlns:a14="http://schemas.microsoft.com/office/drawing/2010/main" val="0"/>
              </a:ext>
            </a:extLst>
          </a:blip>
          <a:srcRect/>
          <a:stretch/>
        </p:blipFill>
        <p:spPr>
          <a:xfrm>
            <a:off x="0" y="0"/>
            <a:ext cx="9144000" cy="6858000"/>
          </a:xfrm>
        </p:spPr>
      </p:pic>
    </p:spTree>
    <p:extLst>
      <p:ext uri="{BB962C8B-B14F-4D97-AF65-F5344CB8AC3E}">
        <p14:creationId xmlns:p14="http://schemas.microsoft.com/office/powerpoint/2010/main" val="3761379735"/>
      </p:ext>
    </p:extLst>
  </p:cSld>
  <p:clrMapOvr>
    <a:masterClrMapping/>
  </p:clrMapOvr>
  <p:timing>
    <p:tnLst>
      <p:par>
        <p:cTn xmlns:p14="http://schemas.microsoft.com/office/powerpoint/2010/mai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badie 12.pdf"/>
          <p:cNvPicPr>
            <a:picLocks noGrp="1" noChangeAspect="1"/>
          </p:cNvPicPr>
          <p:nvPr>
            <p:ph idx="1"/>
          </p:nvPr>
        </p:nvPicPr>
        <p:blipFill rotWithShape="1">
          <a:blip r:embed="rId2">
            <a:extLst>
              <a:ext uri="{28A0092B-C50C-407E-A947-70E740481C1C}">
                <a14:useLocalDpi xmlns:a14="http://schemas.microsoft.com/office/drawing/2010/main" val="0"/>
              </a:ext>
            </a:extLst>
          </a:blip>
          <a:srcRect t="3" b="-1"/>
          <a:stretch/>
        </p:blipFill>
        <p:spPr>
          <a:xfrm>
            <a:off x="0" y="0"/>
            <a:ext cx="9144000" cy="6858000"/>
          </a:xfrm>
        </p:spPr>
      </p:pic>
    </p:spTree>
    <p:extLst>
      <p:ext uri="{BB962C8B-B14F-4D97-AF65-F5344CB8AC3E}">
        <p14:creationId xmlns:p14="http://schemas.microsoft.com/office/powerpoint/2010/main" val="1082057373"/>
      </p:ext>
    </p:extLst>
  </p:cSld>
  <p:clrMapOvr>
    <a:masterClrMapping/>
  </p:clrMapOvr>
  <p:timing>
    <p:tnLst>
      <p:par>
        <p:cTn xmlns:p14="http://schemas.microsoft.com/office/powerpoint/2010/mai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Country weights (</a:t>
            </a:r>
            <a:r>
              <a:rPr lang="en-US" sz="3200" i="1" dirty="0" smtClean="0"/>
              <a:t>w*</a:t>
            </a:r>
            <a:r>
              <a:rPr lang="en-US" sz="3200" dirty="0" smtClean="0"/>
              <a:t>) in the synthetic control</a:t>
            </a:r>
            <a:endParaRPr lang="en-US" sz="3200" dirty="0"/>
          </a:p>
        </p:txBody>
      </p:sp>
      <p:pic>
        <p:nvPicPr>
          <p:cNvPr id="4" name="Content Placeholder 3" descr="Abadie 13.pdf"/>
          <p:cNvPicPr>
            <a:picLocks noGrp="1" noChangeAspect="1"/>
          </p:cNvPicPr>
          <p:nvPr>
            <p:ph idx="1"/>
          </p:nvPr>
        </p:nvPicPr>
        <p:blipFill rotWithShape="1">
          <a:blip r:embed="rId2">
            <a:extLst>
              <a:ext uri="{28A0092B-C50C-407E-A947-70E740481C1C}">
                <a14:useLocalDpi xmlns:a14="http://schemas.microsoft.com/office/drawing/2010/main" val="0"/>
              </a:ext>
            </a:extLst>
          </a:blip>
          <a:srcRect l="-1" r="-16014"/>
          <a:stretch/>
        </p:blipFill>
        <p:spPr>
          <a:xfrm>
            <a:off x="0" y="1600200"/>
            <a:ext cx="10608244" cy="5257800"/>
          </a:xfrm>
        </p:spPr>
      </p:pic>
    </p:spTree>
    <p:extLst>
      <p:ext uri="{BB962C8B-B14F-4D97-AF65-F5344CB8AC3E}">
        <p14:creationId xmlns:p14="http://schemas.microsoft.com/office/powerpoint/2010/main" val="102929067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Snow’s Table IX</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01603819"/>
              </p:ext>
            </p:extLst>
          </p:nvPr>
        </p:nvGraphicFramePr>
        <p:xfrm>
          <a:off x="457200" y="1600200"/>
          <a:ext cx="8229600" cy="2021840"/>
        </p:xfrm>
        <a:graphic>
          <a:graphicData uri="http://schemas.openxmlformats.org/drawingml/2006/table">
            <a:tbl>
              <a:tblPr firstRow="1" bandRow="1">
                <a:tableStyleId>{5C22544A-7EE6-4342-B048-85BDC9FD1C3A}</a:tableStyleId>
              </a:tblPr>
              <a:tblGrid>
                <a:gridCol w="2057400"/>
                <a:gridCol w="2057400"/>
                <a:gridCol w="2057400"/>
                <a:gridCol w="2057400"/>
              </a:tblGrid>
              <a:tr h="370840">
                <a:tc>
                  <a:txBody>
                    <a:bodyPr/>
                    <a:lstStyle/>
                    <a:p>
                      <a:endParaRPr lang="en-US" dirty="0"/>
                    </a:p>
                  </a:txBody>
                  <a:tcPr/>
                </a:tc>
                <a:tc>
                  <a:txBody>
                    <a:bodyPr/>
                    <a:lstStyle/>
                    <a:p>
                      <a:r>
                        <a:rPr lang="en-US" dirty="0" smtClean="0"/>
                        <a:t>Number of houses</a:t>
                      </a:r>
                      <a:endParaRPr lang="en-US" dirty="0"/>
                    </a:p>
                  </a:txBody>
                  <a:tcPr/>
                </a:tc>
                <a:tc>
                  <a:txBody>
                    <a:bodyPr/>
                    <a:lstStyle/>
                    <a:p>
                      <a:r>
                        <a:rPr lang="en-US" dirty="0" smtClean="0"/>
                        <a:t>Deaths from cholera</a:t>
                      </a:r>
                      <a:endParaRPr lang="en-US" dirty="0"/>
                    </a:p>
                  </a:txBody>
                  <a:tcPr/>
                </a:tc>
                <a:tc>
                  <a:txBody>
                    <a:bodyPr/>
                    <a:lstStyle/>
                    <a:p>
                      <a:r>
                        <a:rPr lang="en-US" dirty="0" smtClean="0"/>
                        <a:t>Deaths per 10,000 houses</a:t>
                      </a:r>
                      <a:endParaRPr lang="en-US" dirty="0"/>
                    </a:p>
                  </a:txBody>
                  <a:tcPr/>
                </a:tc>
              </a:tr>
              <a:tr h="370840">
                <a:tc>
                  <a:txBody>
                    <a:bodyPr/>
                    <a:lstStyle/>
                    <a:p>
                      <a:r>
                        <a:rPr lang="en-US" dirty="0" err="1" smtClean="0"/>
                        <a:t>Southwark</a:t>
                      </a:r>
                      <a:r>
                        <a:rPr lang="en-US" dirty="0" smtClean="0"/>
                        <a:t> and Vauxhall</a:t>
                      </a:r>
                      <a:endParaRPr lang="en-US" dirty="0"/>
                    </a:p>
                  </a:txBody>
                  <a:tcPr/>
                </a:tc>
                <a:tc>
                  <a:txBody>
                    <a:bodyPr/>
                    <a:lstStyle/>
                    <a:p>
                      <a:r>
                        <a:rPr lang="en-US" dirty="0" smtClean="0"/>
                        <a:t>40,046</a:t>
                      </a:r>
                      <a:endParaRPr lang="en-US" dirty="0"/>
                    </a:p>
                  </a:txBody>
                  <a:tcPr/>
                </a:tc>
                <a:tc>
                  <a:txBody>
                    <a:bodyPr/>
                    <a:lstStyle/>
                    <a:p>
                      <a:r>
                        <a:rPr lang="en-US" dirty="0" smtClean="0"/>
                        <a:t>1,263</a:t>
                      </a:r>
                      <a:endParaRPr lang="en-US" dirty="0"/>
                    </a:p>
                  </a:txBody>
                  <a:tcPr/>
                </a:tc>
                <a:tc>
                  <a:txBody>
                    <a:bodyPr/>
                    <a:lstStyle/>
                    <a:p>
                      <a:r>
                        <a:rPr lang="en-US" dirty="0" smtClean="0"/>
                        <a:t>315</a:t>
                      </a:r>
                      <a:endParaRPr lang="en-US" dirty="0"/>
                    </a:p>
                  </a:txBody>
                  <a:tcPr/>
                </a:tc>
              </a:tr>
              <a:tr h="370840">
                <a:tc>
                  <a:txBody>
                    <a:bodyPr/>
                    <a:lstStyle/>
                    <a:p>
                      <a:r>
                        <a:rPr lang="en-US" dirty="0" err="1" smtClean="0"/>
                        <a:t>Lambeth</a:t>
                      </a:r>
                      <a:endParaRPr lang="en-US" dirty="0"/>
                    </a:p>
                  </a:txBody>
                  <a:tcPr/>
                </a:tc>
                <a:tc>
                  <a:txBody>
                    <a:bodyPr/>
                    <a:lstStyle/>
                    <a:p>
                      <a:r>
                        <a:rPr lang="en-US" dirty="0" smtClean="0"/>
                        <a:t>26,107</a:t>
                      </a:r>
                      <a:endParaRPr lang="en-US" dirty="0"/>
                    </a:p>
                  </a:txBody>
                  <a:tcPr/>
                </a:tc>
                <a:tc>
                  <a:txBody>
                    <a:bodyPr/>
                    <a:lstStyle/>
                    <a:p>
                      <a:r>
                        <a:rPr lang="en-US" dirty="0" smtClean="0"/>
                        <a:t>98</a:t>
                      </a:r>
                      <a:endParaRPr lang="en-US" dirty="0"/>
                    </a:p>
                  </a:txBody>
                  <a:tcPr/>
                </a:tc>
                <a:tc>
                  <a:txBody>
                    <a:bodyPr/>
                    <a:lstStyle/>
                    <a:p>
                      <a:r>
                        <a:rPr lang="en-US" dirty="0" smtClean="0"/>
                        <a:t>37</a:t>
                      </a:r>
                      <a:endParaRPr lang="en-US" dirty="0"/>
                    </a:p>
                  </a:txBody>
                  <a:tcPr/>
                </a:tc>
              </a:tr>
              <a:tr h="370840">
                <a:tc>
                  <a:txBody>
                    <a:bodyPr/>
                    <a:lstStyle/>
                    <a:p>
                      <a:r>
                        <a:rPr lang="en-US" dirty="0" smtClean="0"/>
                        <a:t>Rest of London</a:t>
                      </a:r>
                      <a:endParaRPr lang="en-US" dirty="0"/>
                    </a:p>
                  </a:txBody>
                  <a:tcPr/>
                </a:tc>
                <a:tc>
                  <a:txBody>
                    <a:bodyPr/>
                    <a:lstStyle/>
                    <a:p>
                      <a:r>
                        <a:rPr lang="en-US" dirty="0" smtClean="0"/>
                        <a:t>256,423</a:t>
                      </a:r>
                      <a:endParaRPr lang="en-US" dirty="0"/>
                    </a:p>
                  </a:txBody>
                  <a:tcPr/>
                </a:tc>
                <a:tc>
                  <a:txBody>
                    <a:bodyPr/>
                    <a:lstStyle/>
                    <a:p>
                      <a:r>
                        <a:rPr lang="en-US" dirty="0" smtClean="0"/>
                        <a:t>1,422</a:t>
                      </a:r>
                      <a:endParaRPr lang="en-US" dirty="0"/>
                    </a:p>
                  </a:txBody>
                  <a:tcPr/>
                </a:tc>
                <a:tc>
                  <a:txBody>
                    <a:bodyPr/>
                    <a:lstStyle/>
                    <a:p>
                      <a:r>
                        <a:rPr lang="en-US" dirty="0" smtClean="0"/>
                        <a:t>59</a:t>
                      </a:r>
                      <a:endParaRPr lang="en-US" dirty="0"/>
                    </a:p>
                  </a:txBody>
                  <a:tcPr/>
                </a:tc>
              </a:tr>
            </a:tbl>
          </a:graphicData>
        </a:graphic>
      </p:graphicFrame>
      <p:sp>
        <p:nvSpPr>
          <p:cNvPr id="5" name="TextBox 4"/>
          <p:cNvSpPr txBox="1"/>
          <p:nvPr/>
        </p:nvSpPr>
        <p:spPr>
          <a:xfrm>
            <a:off x="1706281" y="3963754"/>
            <a:ext cx="6179546" cy="1754327"/>
          </a:xfrm>
          <a:prstGeom prst="rect">
            <a:avLst/>
          </a:prstGeom>
          <a:noFill/>
        </p:spPr>
        <p:txBody>
          <a:bodyPr wrap="none" rtlCol="0">
            <a:spAutoFit/>
          </a:bodyPr>
          <a:lstStyle/>
          <a:p>
            <a:r>
              <a:rPr lang="en-US" dirty="0" smtClean="0"/>
              <a:t>Snow concluded that </a:t>
            </a:r>
            <a:r>
              <a:rPr lang="en-US" b="1" dirty="0" smtClean="0"/>
              <a:t>if</a:t>
            </a:r>
            <a:r>
              <a:rPr lang="en-US" dirty="0" smtClean="0"/>
              <a:t> the </a:t>
            </a:r>
            <a:r>
              <a:rPr lang="en-US" dirty="0" err="1" smtClean="0"/>
              <a:t>Southwark</a:t>
            </a:r>
            <a:r>
              <a:rPr lang="en-US" dirty="0" smtClean="0"/>
              <a:t> and Vauxhall company</a:t>
            </a:r>
            <a:br>
              <a:rPr lang="en-US" dirty="0" smtClean="0"/>
            </a:br>
            <a:r>
              <a:rPr lang="en-US" dirty="0" smtClean="0"/>
              <a:t>had moved their intake point as </a:t>
            </a:r>
            <a:r>
              <a:rPr lang="en-US" dirty="0" err="1" smtClean="0"/>
              <a:t>Lambeth</a:t>
            </a:r>
            <a:r>
              <a:rPr lang="en-US" dirty="0" smtClean="0"/>
              <a:t> did, about 1,000 lives</a:t>
            </a:r>
          </a:p>
          <a:p>
            <a:r>
              <a:rPr lang="en-US" dirty="0" smtClean="0"/>
              <a:t>would have been saved. </a:t>
            </a:r>
          </a:p>
          <a:p>
            <a:endParaRPr lang="en-US" dirty="0"/>
          </a:p>
          <a:p>
            <a:r>
              <a:rPr lang="en-US" dirty="0" smtClean="0"/>
              <a:t>Counterfactual inference, </a:t>
            </a:r>
            <a:r>
              <a:rPr lang="en-US" b="1" dirty="0" smtClean="0"/>
              <a:t>quasi-randomized treatment assign-</a:t>
            </a:r>
            <a:br>
              <a:rPr lang="en-US" b="1" dirty="0" smtClean="0"/>
            </a:br>
            <a:r>
              <a:rPr lang="en-US" b="1" dirty="0" err="1" smtClean="0"/>
              <a:t>ment</a:t>
            </a:r>
            <a:r>
              <a:rPr lang="en-US" b="1" dirty="0"/>
              <a:t> </a:t>
            </a:r>
            <a:r>
              <a:rPr lang="en-US" dirty="0" smtClean="0"/>
              <a:t>to control for confounding variables</a:t>
            </a:r>
            <a:endParaRPr lang="en-US" dirty="0"/>
          </a:p>
        </p:txBody>
      </p:sp>
    </p:spTree>
    <p:extLst>
      <p:ext uri="{BB962C8B-B14F-4D97-AF65-F5344CB8AC3E}">
        <p14:creationId xmlns:p14="http://schemas.microsoft.com/office/powerpoint/2010/main" val="2776721855"/>
      </p:ext>
    </p:extLst>
  </p:cSld>
  <p:clrMapOvr>
    <a:masterClrMapping/>
  </p:clrMapOvr>
  <p:timing>
    <p:tnLst>
      <p:par>
        <p:cTn xmlns:p14="http://schemas.microsoft.com/office/powerpoint/2010/mai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to Regression</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Constructing a synthetic comparison as a linear combination of the untreated units with coefficients that sum to one may appear to many as unusual</a:t>
            </a:r>
          </a:p>
          <a:p>
            <a:r>
              <a:rPr lang="en-US" dirty="0" err="1" smtClean="0"/>
              <a:t>Abadie</a:t>
            </a:r>
            <a:r>
              <a:rPr lang="en-US" dirty="0" smtClean="0"/>
              <a:t>, Diamond and </a:t>
            </a:r>
            <a:r>
              <a:rPr lang="en-US" dirty="0" err="1" smtClean="0"/>
              <a:t>Hainmueller</a:t>
            </a:r>
            <a:r>
              <a:rPr lang="en-US" dirty="0" smtClean="0"/>
              <a:t> (2012) prove, though, that regression-based approaches actually do this very same thing albeit in an implicit way</a:t>
            </a:r>
          </a:p>
          <a:p>
            <a:r>
              <a:rPr lang="en-US" dirty="0" smtClean="0"/>
              <a:t>Unlike synthetic control methods, regression approaches </a:t>
            </a:r>
            <a:r>
              <a:rPr lang="en-US" i="1" dirty="0" smtClean="0"/>
              <a:t>do not </a:t>
            </a:r>
            <a:r>
              <a:rPr lang="en-US" dirty="0" smtClean="0"/>
              <a:t>restrict the coefficients of the linear combination that define the comparison units to be in between zero and one</a:t>
            </a:r>
          </a:p>
          <a:p>
            <a:pPr lvl="1"/>
            <a:r>
              <a:rPr lang="en-US" dirty="0" smtClean="0"/>
              <a:t>As a result, regression-based approaches allow </a:t>
            </a:r>
            <a:r>
              <a:rPr lang="en-US" b="1" dirty="0" smtClean="0"/>
              <a:t>extrapolation</a:t>
            </a:r>
            <a:r>
              <a:rPr lang="en-US" dirty="0" smtClean="0"/>
              <a:t> beyond the support of the data</a:t>
            </a:r>
            <a:endParaRPr lang="en-US" dirty="0"/>
          </a:p>
        </p:txBody>
      </p:sp>
    </p:spTree>
    <p:extLst>
      <p:ext uri="{BB962C8B-B14F-4D97-AF65-F5344CB8AC3E}">
        <p14:creationId xmlns:p14="http://schemas.microsoft.com/office/powerpoint/2010/main" val="3102148030"/>
      </p:ext>
    </p:extLst>
  </p:cSld>
  <p:clrMapOvr>
    <a:masterClrMapping/>
  </p:clrMapOvr>
  <p:timing>
    <p:tnLst>
      <p:par>
        <p:cTn xmlns:p14="http://schemas.microsoft.com/office/powerpoint/2010/mai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badie 14.pdf"/>
          <p:cNvPicPr>
            <a:picLocks noGrp="1" noChangeAspect="1"/>
          </p:cNvPicPr>
          <p:nvPr>
            <p:ph idx="1"/>
          </p:nvPr>
        </p:nvPicPr>
        <p:blipFill rotWithShape="1">
          <a:blip r:embed="rId2">
            <a:extLst>
              <a:ext uri="{28A0092B-C50C-407E-A947-70E740481C1C}">
                <a14:useLocalDpi xmlns:a14="http://schemas.microsoft.com/office/drawing/2010/main" val="0"/>
              </a:ext>
            </a:extLst>
          </a:blip>
          <a:srcRect t="-30483" b="-27895"/>
          <a:stretch/>
        </p:blipFill>
        <p:spPr>
          <a:xfrm>
            <a:off x="-1" y="0"/>
            <a:ext cx="9039719" cy="6858000"/>
          </a:xfrm>
        </p:spPr>
      </p:pic>
    </p:spTree>
    <p:extLst>
      <p:ext uri="{BB962C8B-B14F-4D97-AF65-F5344CB8AC3E}">
        <p14:creationId xmlns:p14="http://schemas.microsoft.com/office/powerpoint/2010/main" val="3319815540"/>
      </p:ext>
    </p:extLst>
  </p:cSld>
  <p:clrMapOvr>
    <a:masterClrMapping/>
  </p:clrMapOvr>
  <p:timing>
    <p:tnLst>
      <p:par>
        <p:cTn xmlns:p14="http://schemas.microsoft.com/office/powerpoint/2010/mai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Abadie 15.pdf"/>
          <p:cNvPicPr>
            <a:picLocks noGrp="1" noChangeAspect="1"/>
          </p:cNvPicPr>
          <p:nvPr>
            <p:ph idx="1"/>
          </p:nvPr>
        </p:nvPicPr>
        <p:blipFill rotWithShape="1">
          <a:blip r:embed="rId2">
            <a:extLst>
              <a:ext uri="{28A0092B-C50C-407E-A947-70E740481C1C}">
                <a14:useLocalDpi xmlns:a14="http://schemas.microsoft.com/office/drawing/2010/main" val="0"/>
              </a:ext>
            </a:extLst>
          </a:blip>
          <a:srcRect l="-1" t="-1" r="-876" b="-1"/>
          <a:stretch/>
        </p:blipFill>
        <p:spPr>
          <a:xfrm>
            <a:off x="0" y="0"/>
            <a:ext cx="9144000" cy="6858000"/>
          </a:xfrm>
        </p:spPr>
      </p:pic>
    </p:spTree>
    <p:extLst>
      <p:ext uri="{BB962C8B-B14F-4D97-AF65-F5344CB8AC3E}">
        <p14:creationId xmlns:p14="http://schemas.microsoft.com/office/powerpoint/2010/main" val="1779435994"/>
      </p:ext>
    </p:extLst>
  </p:cSld>
  <p:clrMapOvr>
    <a:masterClrMapping/>
  </p:clrMapOvr>
  <p:timing>
    <p:tnLst>
      <p:par>
        <p:cTn xmlns:p14="http://schemas.microsoft.com/office/powerpoint/2010/mai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68413"/>
          </a:xfrm>
        </p:spPr>
        <p:txBody>
          <a:bodyPr>
            <a:normAutofit fontScale="90000"/>
          </a:bodyPr>
          <a:lstStyle/>
          <a:p>
            <a:r>
              <a:rPr lang="en-US" sz="3200" dirty="0" smtClean="0"/>
              <a:t>Robustness I: Placebo reunification: 1975</a:t>
            </a:r>
            <a:endParaRPr lang="en-US" sz="3200" dirty="0"/>
          </a:p>
        </p:txBody>
      </p:sp>
      <p:pic>
        <p:nvPicPr>
          <p:cNvPr id="4" name="Content Placeholder 3" descr="Abadie 16.pdf"/>
          <p:cNvPicPr>
            <a:picLocks noGrp="1" noChangeAspect="1"/>
          </p:cNvPicPr>
          <p:nvPr>
            <p:ph idx="1"/>
          </p:nvPr>
        </p:nvPicPr>
        <p:blipFill rotWithShape="1">
          <a:blip r:embed="rId2">
            <a:extLst>
              <a:ext uri="{28A0092B-C50C-407E-A947-70E740481C1C}">
                <a14:useLocalDpi xmlns:a14="http://schemas.microsoft.com/office/drawing/2010/main" val="0"/>
              </a:ext>
            </a:extLst>
          </a:blip>
          <a:srcRect r="-5263" b="-1360"/>
          <a:stretch/>
        </p:blipFill>
        <p:spPr>
          <a:xfrm>
            <a:off x="0" y="843052"/>
            <a:ext cx="9144000" cy="6014948"/>
          </a:xfrm>
        </p:spPr>
      </p:pic>
    </p:spTree>
    <p:extLst>
      <p:ext uri="{BB962C8B-B14F-4D97-AF65-F5344CB8AC3E}">
        <p14:creationId xmlns:p14="http://schemas.microsoft.com/office/powerpoint/2010/main" val="3402872487"/>
      </p:ext>
    </p:extLst>
  </p:cSld>
  <p:clrMapOvr>
    <a:masterClrMapping/>
  </p:clrMapOvr>
  <p:timing>
    <p:tnLst>
      <p:par>
        <p:cTn xmlns:p14="http://schemas.microsoft.com/office/powerpoint/2010/mai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12208"/>
          </a:xfrm>
        </p:spPr>
        <p:txBody>
          <a:bodyPr>
            <a:normAutofit/>
          </a:bodyPr>
          <a:lstStyle/>
          <a:p>
            <a:r>
              <a:rPr lang="en-US" sz="3200" dirty="0" smtClean="0"/>
              <a:t>Robustness II: Leave-on-out distribution</a:t>
            </a:r>
            <a:endParaRPr lang="en-US" sz="3200" dirty="0"/>
          </a:p>
        </p:txBody>
      </p:sp>
      <p:pic>
        <p:nvPicPr>
          <p:cNvPr id="4" name="Content Placeholder 3" descr="Abadie 17.pdf"/>
          <p:cNvPicPr>
            <a:picLocks noGrp="1" noChangeAspect="1"/>
          </p:cNvPicPr>
          <p:nvPr>
            <p:ph idx="1"/>
          </p:nvPr>
        </p:nvPicPr>
        <p:blipFill rotWithShape="1">
          <a:blip r:embed="rId2">
            <a:extLst>
              <a:ext uri="{28A0092B-C50C-407E-A947-70E740481C1C}">
                <a14:useLocalDpi xmlns:a14="http://schemas.microsoft.com/office/drawing/2010/main" val="0"/>
              </a:ext>
            </a:extLst>
          </a:blip>
          <a:srcRect t="741" r="-1" b="-1736"/>
          <a:stretch/>
        </p:blipFill>
        <p:spPr>
          <a:xfrm>
            <a:off x="0" y="886846"/>
            <a:ext cx="9144000" cy="5971154"/>
          </a:xfrm>
        </p:spPr>
      </p:pic>
    </p:spTree>
    <p:extLst>
      <p:ext uri="{BB962C8B-B14F-4D97-AF65-F5344CB8AC3E}">
        <p14:creationId xmlns:p14="http://schemas.microsoft.com/office/powerpoint/2010/main" val="1587647473"/>
      </p:ext>
    </p:extLst>
  </p:cSld>
  <p:clrMapOvr>
    <a:masterClrMapping/>
  </p:clrMapOvr>
  <p:timing>
    <p:tnLst>
      <p:par>
        <p:cTn xmlns:p14="http://schemas.microsoft.com/office/powerpoint/2010/mai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23156"/>
          </a:xfrm>
        </p:spPr>
        <p:txBody>
          <a:bodyPr>
            <a:normAutofit fontScale="90000"/>
          </a:bodyPr>
          <a:lstStyle/>
          <a:p>
            <a:r>
              <a:rPr lang="en-US" dirty="0" smtClean="0"/>
              <a:t>Sparse Synthetic Controls</a:t>
            </a:r>
            <a:endParaRPr lang="en-US" dirty="0"/>
          </a:p>
        </p:txBody>
      </p:sp>
      <p:pic>
        <p:nvPicPr>
          <p:cNvPr id="4" name="Content Placeholder 3" descr="Abadie 18.pdf"/>
          <p:cNvPicPr>
            <a:picLocks noGrp="1" noChangeAspect="1"/>
          </p:cNvPicPr>
          <p:nvPr>
            <p:ph idx="1"/>
          </p:nvPr>
        </p:nvPicPr>
        <p:blipFill rotWithShape="1">
          <a:blip r:embed="rId2">
            <a:extLst>
              <a:ext uri="{28A0092B-C50C-407E-A947-70E740481C1C}">
                <a14:useLocalDpi xmlns:a14="http://schemas.microsoft.com/office/drawing/2010/main" val="0"/>
              </a:ext>
            </a:extLst>
          </a:blip>
          <a:srcRect l="-1" t="-25332" r="-2" b="-44825"/>
          <a:stretch/>
        </p:blipFill>
        <p:spPr>
          <a:xfrm>
            <a:off x="0" y="897795"/>
            <a:ext cx="9144000" cy="6047300"/>
          </a:xfrm>
        </p:spPr>
      </p:pic>
    </p:spTree>
    <p:extLst>
      <p:ext uri="{BB962C8B-B14F-4D97-AF65-F5344CB8AC3E}">
        <p14:creationId xmlns:p14="http://schemas.microsoft.com/office/powerpoint/2010/main" val="3850654044"/>
      </p:ext>
    </p:extLst>
  </p:cSld>
  <p:clrMapOvr>
    <a:masterClrMapping/>
  </p:clrMapOvr>
  <p:timing>
    <p:tnLst>
      <p:par>
        <p:cTn xmlns:p14="http://schemas.microsoft.com/office/powerpoint/2010/mai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Sparse Synthetic Controls</a:t>
            </a:r>
            <a:endParaRPr lang="en-US" dirty="0"/>
          </a:p>
        </p:txBody>
      </p:sp>
      <p:pic>
        <p:nvPicPr>
          <p:cNvPr id="4" name="Content Placeholder 3" descr="Abadie 19.pdf"/>
          <p:cNvPicPr>
            <a:picLocks noGrp="1" noChangeAspect="1"/>
          </p:cNvPicPr>
          <p:nvPr>
            <p:ph idx="1"/>
          </p:nvPr>
        </p:nvPicPr>
        <p:blipFill rotWithShape="1">
          <a:blip r:embed="rId2">
            <a:extLst>
              <a:ext uri="{28A0092B-C50C-407E-A947-70E740481C1C}">
                <a14:useLocalDpi xmlns:a14="http://schemas.microsoft.com/office/drawing/2010/main" val="0"/>
              </a:ext>
            </a:extLst>
          </a:blip>
          <a:srcRect t="-16843" b="-20609"/>
          <a:stretch/>
        </p:blipFill>
        <p:spPr>
          <a:xfrm>
            <a:off x="0" y="1600200"/>
            <a:ext cx="9144000" cy="5257800"/>
          </a:xfrm>
        </p:spPr>
      </p:pic>
    </p:spTree>
    <p:extLst>
      <p:ext uri="{BB962C8B-B14F-4D97-AF65-F5344CB8AC3E}">
        <p14:creationId xmlns:p14="http://schemas.microsoft.com/office/powerpoint/2010/main" val="2115858311"/>
      </p:ext>
    </p:extLst>
  </p:cSld>
  <p:clrMapOvr>
    <a:masterClrMapping/>
  </p:clrMapOvr>
  <p:timing>
    <p:tnLst>
      <p:par>
        <p:cTn xmlns:p14="http://schemas.microsoft.com/office/powerpoint/2010/mai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Synthetic Control with 5 Countries</a:t>
            </a:r>
            <a:endParaRPr lang="en-US" dirty="0"/>
          </a:p>
        </p:txBody>
      </p:sp>
      <p:pic>
        <p:nvPicPr>
          <p:cNvPr id="4" name="Content Placeholder 3" descr="Abadie 20.pdf"/>
          <p:cNvPicPr>
            <a:picLocks noGrp="1" noChangeAspect="1"/>
          </p:cNvPicPr>
          <p:nvPr>
            <p:ph idx="1"/>
          </p:nvPr>
        </p:nvPicPr>
        <p:blipFill rotWithShape="1">
          <a:blip r:embed="rId2">
            <a:extLst>
              <a:ext uri="{28A0092B-C50C-407E-A947-70E740481C1C}">
                <a14:useLocalDpi xmlns:a14="http://schemas.microsoft.com/office/drawing/2010/main" val="0"/>
              </a:ext>
            </a:extLst>
          </a:blip>
          <a:srcRect/>
          <a:stretch/>
        </p:blipFill>
        <p:spPr>
          <a:xfrm>
            <a:off x="0" y="1280999"/>
            <a:ext cx="9144000" cy="5577001"/>
          </a:xfrm>
        </p:spPr>
      </p:pic>
    </p:spTree>
    <p:extLst>
      <p:ext uri="{BB962C8B-B14F-4D97-AF65-F5344CB8AC3E}">
        <p14:creationId xmlns:p14="http://schemas.microsoft.com/office/powerpoint/2010/main" val="2192627916"/>
      </p:ext>
    </p:extLst>
  </p:cSld>
  <p:clrMapOvr>
    <a:masterClrMapping/>
  </p:clrMapOvr>
  <p:timing>
    <p:tnLst>
      <p:par>
        <p:cTn xmlns:p14="http://schemas.microsoft.com/office/powerpoint/2010/mai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Synthetic Control with 4 countries</a:t>
            </a:r>
            <a:endParaRPr lang="en-US" dirty="0"/>
          </a:p>
        </p:txBody>
      </p:sp>
      <p:pic>
        <p:nvPicPr>
          <p:cNvPr id="4" name="Content Placeholder 3" descr="Abadie 21.pdf"/>
          <p:cNvPicPr>
            <a:picLocks noGrp="1" noChangeAspect="1"/>
          </p:cNvPicPr>
          <p:nvPr>
            <p:ph idx="1"/>
          </p:nvPr>
        </p:nvPicPr>
        <p:blipFill rotWithShape="1">
          <a:blip r:embed="rId2">
            <a:extLst>
              <a:ext uri="{28A0092B-C50C-407E-A947-70E740481C1C}">
                <a14:useLocalDpi xmlns:a14="http://schemas.microsoft.com/office/drawing/2010/main" val="0"/>
              </a:ext>
            </a:extLst>
          </a:blip>
          <a:srcRect t="193" b="-1"/>
          <a:stretch/>
        </p:blipFill>
        <p:spPr>
          <a:xfrm>
            <a:off x="0" y="1171512"/>
            <a:ext cx="9144000" cy="5686488"/>
          </a:xfrm>
        </p:spPr>
      </p:pic>
    </p:spTree>
    <p:extLst>
      <p:ext uri="{BB962C8B-B14F-4D97-AF65-F5344CB8AC3E}">
        <p14:creationId xmlns:p14="http://schemas.microsoft.com/office/powerpoint/2010/main" val="1456177588"/>
      </p:ext>
    </p:extLst>
  </p:cSld>
  <p:clrMapOvr>
    <a:masterClrMapping/>
  </p:clrMapOvr>
  <p:timing>
    <p:tnLst>
      <p:par>
        <p:cTn xmlns:p14="http://schemas.microsoft.com/office/powerpoint/2010/mai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Synthetic control with 3 countries</a:t>
            </a:r>
            <a:endParaRPr lang="en-US" dirty="0"/>
          </a:p>
        </p:txBody>
      </p:sp>
      <p:pic>
        <p:nvPicPr>
          <p:cNvPr id="4" name="Content Placeholder 3" descr="Abadie 22.pdf"/>
          <p:cNvPicPr>
            <a:picLocks noGrp="1" noChangeAspect="1"/>
          </p:cNvPicPr>
          <p:nvPr>
            <p:ph idx="1"/>
          </p:nvPr>
        </p:nvPicPr>
        <p:blipFill rotWithShape="1">
          <a:blip r:embed="rId2">
            <a:extLst>
              <a:ext uri="{28A0092B-C50C-407E-A947-70E740481C1C}">
                <a14:useLocalDpi xmlns:a14="http://schemas.microsoft.com/office/drawing/2010/main" val="0"/>
              </a:ext>
            </a:extLst>
          </a:blip>
          <a:srcRect r="-1" b="-1443"/>
          <a:stretch/>
        </p:blipFill>
        <p:spPr>
          <a:xfrm>
            <a:off x="0" y="1182461"/>
            <a:ext cx="9144000" cy="5675539"/>
          </a:xfrm>
        </p:spPr>
      </p:pic>
    </p:spTree>
    <p:extLst>
      <p:ext uri="{BB962C8B-B14F-4D97-AF65-F5344CB8AC3E}">
        <p14:creationId xmlns:p14="http://schemas.microsoft.com/office/powerpoint/2010/main" val="320385307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79853"/>
          </a:xfrm>
        </p:spPr>
        <p:txBody>
          <a:bodyPr/>
          <a:lstStyle/>
          <a:p>
            <a:r>
              <a:rPr lang="en-US" dirty="0" smtClean="0"/>
              <a:t>So what about </a:t>
            </a:r>
            <a:r>
              <a:rPr lang="en-US" b="1" i="1" dirty="0" smtClean="0"/>
              <a:t>u</a:t>
            </a:r>
            <a:r>
              <a:rPr lang="en-US" dirty="0" smtClean="0"/>
              <a:t>?</a:t>
            </a:r>
            <a:endParaRPr lang="en-US" i="1" dirty="0"/>
          </a:p>
        </p:txBody>
      </p:sp>
      <p:pic>
        <p:nvPicPr>
          <p:cNvPr id="4" name="Picture 3" descr="Untitl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873" y="1173896"/>
            <a:ext cx="6546561" cy="5568652"/>
          </a:xfrm>
          <a:prstGeom prst="rect">
            <a:avLst/>
          </a:prstGeom>
        </p:spPr>
      </p:pic>
    </p:spTree>
    <p:extLst>
      <p:ext uri="{BB962C8B-B14F-4D97-AF65-F5344CB8AC3E}">
        <p14:creationId xmlns:p14="http://schemas.microsoft.com/office/powerpoint/2010/main" val="763132166"/>
      </p:ext>
    </p:extLst>
  </p:cSld>
  <p:clrMapOvr>
    <a:masterClrMapping/>
  </p:clrMapOvr>
  <p:timing>
    <p:tnLst>
      <p:par>
        <p:cTn xmlns:p14="http://schemas.microsoft.com/office/powerpoint/2010/mai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Synthetic control with 2 countries</a:t>
            </a:r>
            <a:endParaRPr lang="en-US" dirty="0"/>
          </a:p>
        </p:txBody>
      </p:sp>
      <p:pic>
        <p:nvPicPr>
          <p:cNvPr id="4" name="Content Placeholder 3" descr="Abadie 23.pdf"/>
          <p:cNvPicPr>
            <a:picLocks noGrp="1" noChangeAspect="1"/>
          </p:cNvPicPr>
          <p:nvPr>
            <p:ph idx="1"/>
          </p:nvPr>
        </p:nvPicPr>
        <p:blipFill rotWithShape="1">
          <a:blip r:embed="rId2">
            <a:extLst>
              <a:ext uri="{28A0092B-C50C-407E-A947-70E740481C1C}">
                <a14:useLocalDpi xmlns:a14="http://schemas.microsoft.com/office/drawing/2010/main" val="0"/>
              </a:ext>
            </a:extLst>
          </a:blip>
          <a:srcRect r="-1"/>
          <a:stretch/>
        </p:blipFill>
        <p:spPr>
          <a:xfrm>
            <a:off x="0" y="1171512"/>
            <a:ext cx="9144000" cy="5686488"/>
          </a:xfrm>
        </p:spPr>
      </p:pic>
    </p:spTree>
    <p:extLst>
      <p:ext uri="{BB962C8B-B14F-4D97-AF65-F5344CB8AC3E}">
        <p14:creationId xmlns:p14="http://schemas.microsoft.com/office/powerpoint/2010/main" val="3887316849"/>
      </p:ext>
    </p:extLst>
  </p:cSld>
  <p:clrMapOvr>
    <a:masterClrMapping/>
  </p:clrMapOvr>
  <p:timing>
    <p:tnLst>
      <p:par>
        <p:cTn xmlns:p14="http://schemas.microsoft.com/office/powerpoint/2010/mai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Synthetic control with 1 country</a:t>
            </a:r>
            <a:endParaRPr lang="en-US" dirty="0"/>
          </a:p>
        </p:txBody>
      </p:sp>
      <p:pic>
        <p:nvPicPr>
          <p:cNvPr id="4" name="Content Placeholder 3" descr="Abadie 24.pdf"/>
          <p:cNvPicPr>
            <a:picLocks noGrp="1" noChangeAspect="1"/>
          </p:cNvPicPr>
          <p:nvPr>
            <p:ph idx="1"/>
          </p:nvPr>
        </p:nvPicPr>
        <p:blipFill rotWithShape="1">
          <a:blip r:embed="rId2">
            <a:extLst>
              <a:ext uri="{28A0092B-C50C-407E-A947-70E740481C1C}">
                <a14:useLocalDpi xmlns:a14="http://schemas.microsoft.com/office/drawing/2010/main" val="0"/>
              </a:ext>
            </a:extLst>
          </a:blip>
          <a:srcRect r="1108"/>
          <a:stretch/>
        </p:blipFill>
        <p:spPr>
          <a:xfrm>
            <a:off x="0" y="1204358"/>
            <a:ext cx="9042735" cy="5653642"/>
          </a:xfrm>
        </p:spPr>
      </p:pic>
    </p:spTree>
    <p:extLst>
      <p:ext uri="{BB962C8B-B14F-4D97-AF65-F5344CB8AC3E}">
        <p14:creationId xmlns:p14="http://schemas.microsoft.com/office/powerpoint/2010/main" val="36887784"/>
      </p:ext>
    </p:extLst>
  </p:cSld>
  <p:clrMapOvr>
    <a:masterClrMapping/>
  </p:clrMapOvr>
  <p:timing>
    <p:tnLst>
      <p:par>
        <p:cTn xmlns:p14="http://schemas.microsoft.com/office/powerpoint/2010/mai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STATA and R resources</a:t>
            </a:r>
            <a:endParaRPr lang="en-US" dirty="0"/>
          </a:p>
        </p:txBody>
      </p:sp>
      <p:sp>
        <p:nvSpPr>
          <p:cNvPr id="3" name="Content Placeholder 2"/>
          <p:cNvSpPr>
            <a:spLocks noGrp="1"/>
          </p:cNvSpPr>
          <p:nvPr>
            <p:ph idx="1"/>
          </p:nvPr>
        </p:nvSpPr>
        <p:spPr/>
        <p:txBody>
          <a:bodyPr>
            <a:normAutofit fontScale="85000" lnSpcReduction="10000"/>
          </a:bodyPr>
          <a:lstStyle/>
          <a:p>
            <a:r>
              <a:rPr lang="en-US" dirty="0" err="1" smtClean="0"/>
              <a:t>Abadie</a:t>
            </a:r>
            <a:r>
              <a:rPr lang="en-US" dirty="0" smtClean="0"/>
              <a:t>, Diamond and </a:t>
            </a:r>
            <a:r>
              <a:rPr lang="en-US" dirty="0" err="1" smtClean="0"/>
              <a:t>Hainmueller</a:t>
            </a:r>
            <a:r>
              <a:rPr lang="en-US" dirty="0"/>
              <a:t> </a:t>
            </a:r>
            <a:r>
              <a:rPr lang="en-US" dirty="0" smtClean="0"/>
              <a:t>(2010) is available for STATA and R in a package called “synth”</a:t>
            </a:r>
          </a:p>
          <a:p>
            <a:pPr lvl="1"/>
            <a:r>
              <a:rPr lang="en-US" dirty="0" smtClean="0"/>
              <a:t>STATA:  . </a:t>
            </a:r>
            <a:r>
              <a:rPr lang="en-US" dirty="0" err="1" smtClean="0"/>
              <a:t>ssc</a:t>
            </a:r>
            <a:r>
              <a:rPr lang="en-US" dirty="0" smtClean="0"/>
              <a:t> install synth, replace</a:t>
            </a:r>
          </a:p>
          <a:p>
            <a:pPr lvl="1"/>
            <a:r>
              <a:rPr lang="en-US" dirty="0"/>
              <a:t>R: </a:t>
            </a:r>
            <a:r>
              <a:rPr lang="en-US" dirty="0">
                <a:hlinkClick r:id="rId2"/>
              </a:rPr>
              <a:t>http://www.jstatsoft.org/v42/</a:t>
            </a:r>
            <a:r>
              <a:rPr lang="en-US" dirty="0" smtClean="0">
                <a:hlinkClick r:id="rId2"/>
              </a:rPr>
              <a:t>i13</a:t>
            </a:r>
            <a:endParaRPr lang="en-US" dirty="0" smtClean="0"/>
          </a:p>
          <a:p>
            <a:r>
              <a:rPr lang="en-US" dirty="0" smtClean="0"/>
              <a:t>Permutation-based inference procedure may need to be manually done, though, as their help file documentation has never worked for me (I’m probably just not smart enough)</a:t>
            </a:r>
          </a:p>
          <a:p>
            <a:pPr lvl="1"/>
            <a:r>
              <a:rPr lang="en-US" dirty="0" smtClean="0"/>
              <a:t>See my do file from my project on the decriminalization of indoor prostitution and its effect on rapes</a:t>
            </a:r>
            <a:endParaRPr lang="en-US" dirty="0"/>
          </a:p>
        </p:txBody>
      </p:sp>
    </p:spTree>
    <p:extLst>
      <p:ext uri="{BB962C8B-B14F-4D97-AF65-F5344CB8AC3E}">
        <p14:creationId xmlns:p14="http://schemas.microsoft.com/office/powerpoint/2010/main" val="1566296146"/>
      </p:ext>
    </p:extLst>
  </p:cSld>
  <p:clrMapOvr>
    <a:masterClrMapping/>
  </p:clrMapOvr>
  <p:timing>
    <p:tnLst>
      <p:par>
        <p:cTn xmlns:p14="http://schemas.microsoft.com/office/powerpoint/2010/mai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Instrumental Variables</a:t>
            </a:r>
            <a:endParaRPr lang="en-US" dirty="0"/>
          </a:p>
        </p:txBody>
      </p:sp>
      <p:sp>
        <p:nvSpPr>
          <p:cNvPr id="5" name="Subtitle 4"/>
          <p:cNvSpPr>
            <a:spLocks noGrp="1"/>
          </p:cNvSpPr>
          <p:nvPr>
            <p:ph type="subTitle" idx="1"/>
          </p:nvPr>
        </p:nvSpPr>
        <p:spPr/>
        <p:txBody>
          <a:bodyPr/>
          <a:lstStyle/>
          <a:p>
            <a:r>
              <a:rPr lang="en-US" dirty="0" smtClean="0"/>
              <a:t>Natural experiment methodologies (cont.)</a:t>
            </a:r>
            <a:endParaRPr lang="en-US" dirty="0"/>
          </a:p>
        </p:txBody>
      </p:sp>
    </p:spTree>
    <p:extLst>
      <p:ext uri="{BB962C8B-B14F-4D97-AF65-F5344CB8AC3E}">
        <p14:creationId xmlns:p14="http://schemas.microsoft.com/office/powerpoint/2010/main" val="2649520003"/>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IV Background: Slide 1</a:t>
            </a:r>
            <a:endParaRPr lang="en-US" dirty="0"/>
          </a:p>
        </p:txBody>
      </p:sp>
      <p:sp>
        <p:nvSpPr>
          <p:cNvPr id="3" name="Content Placeholder 2"/>
          <p:cNvSpPr>
            <a:spLocks noGrp="1"/>
          </p:cNvSpPr>
          <p:nvPr>
            <p:ph idx="1"/>
          </p:nvPr>
        </p:nvSpPr>
        <p:spPr/>
        <p:txBody>
          <a:bodyPr>
            <a:normAutofit fontScale="55000" lnSpcReduction="20000"/>
          </a:bodyPr>
          <a:lstStyle/>
          <a:p>
            <a:r>
              <a:rPr lang="en-US" dirty="0" smtClean="0"/>
              <a:t>Many empirical papers seeking to address the causal effect of one variable (X) on another (Y) will begin by regressing Y on X:</a:t>
            </a:r>
          </a:p>
          <a:p>
            <a:pPr lvl="1"/>
            <a:r>
              <a:rPr lang="en-US" dirty="0" smtClean="0"/>
              <a:t>. </a:t>
            </a:r>
            <a:r>
              <a:rPr lang="en-US" dirty="0" err="1" smtClean="0"/>
              <a:t>reg</a:t>
            </a:r>
            <a:r>
              <a:rPr lang="en-US" dirty="0" smtClean="0"/>
              <a:t> </a:t>
            </a:r>
            <a:r>
              <a:rPr lang="en-US" dirty="0" err="1" smtClean="0"/>
              <a:t>workforpay</a:t>
            </a:r>
            <a:r>
              <a:rPr lang="en-US" dirty="0" smtClean="0"/>
              <a:t> </a:t>
            </a:r>
            <a:r>
              <a:rPr lang="en-US" dirty="0" err="1" smtClean="0"/>
              <a:t>numkids</a:t>
            </a:r>
            <a:endParaRPr lang="en-US" dirty="0" smtClean="0"/>
          </a:p>
          <a:p>
            <a:r>
              <a:rPr lang="en-US" dirty="0" smtClean="0"/>
              <a:t>For the regression to give a reliable answer to the question of causality, the data must satisfy core assumptions</a:t>
            </a:r>
          </a:p>
          <a:p>
            <a:r>
              <a:rPr lang="en-US" dirty="0" smtClean="0"/>
              <a:t>These assumptions have lots of different flavors as we’ve seen so far.  Here is one example of those assumptions: if X is randomly assigned to units, then the regression of Y on X gives a good estimate of what would happen on average if we </a:t>
            </a:r>
            <a:r>
              <a:rPr lang="en-US" i="1" dirty="0" smtClean="0"/>
              <a:t>manipulated</a:t>
            </a:r>
            <a:r>
              <a:rPr lang="en-US" dirty="0" smtClean="0"/>
              <a:t> a given observation to have a different value of X than it did in reality</a:t>
            </a:r>
          </a:p>
          <a:p>
            <a:pPr lvl="1"/>
            <a:r>
              <a:rPr lang="en-US" dirty="0" smtClean="0"/>
              <a:t>In other words, the coefficient on X (</a:t>
            </a:r>
            <a:r>
              <a:rPr lang="en-US" dirty="0" err="1" smtClean="0"/>
              <a:t>numkids</a:t>
            </a:r>
            <a:r>
              <a:rPr lang="en-US" dirty="0" smtClean="0"/>
              <a:t>) would give us an estimate of the counterfactual because, in reality, the manipulation of X was not what happened</a:t>
            </a:r>
          </a:p>
          <a:p>
            <a:pPr lvl="1"/>
            <a:r>
              <a:rPr lang="en-US" dirty="0" smtClean="0"/>
              <a:t>Ex: suppose the 10</a:t>
            </a:r>
            <a:r>
              <a:rPr lang="en-US" baseline="30000" dirty="0" smtClean="0"/>
              <a:t>th</a:t>
            </a:r>
            <a:r>
              <a:rPr lang="en-US" dirty="0" smtClean="0"/>
              <a:t> observation (“Julie Smith”) had X</a:t>
            </a:r>
            <a:r>
              <a:rPr lang="en-US" baseline="-25000" dirty="0" smtClean="0"/>
              <a:t>10</a:t>
            </a:r>
            <a:r>
              <a:rPr lang="en-US" dirty="0" smtClean="0"/>
              <a:t>=0 and we wondered what would happen if that 10</a:t>
            </a:r>
            <a:r>
              <a:rPr lang="en-US" baseline="30000" dirty="0" smtClean="0"/>
              <a:t>th</a:t>
            </a:r>
            <a:r>
              <a:rPr lang="en-US" dirty="0" smtClean="0"/>
              <a:t> observation (“Julie”) was manipulated so that she had actually had X</a:t>
            </a:r>
            <a:r>
              <a:rPr lang="en-US" baseline="-25000" dirty="0" smtClean="0"/>
              <a:t>10</a:t>
            </a:r>
            <a:r>
              <a:rPr lang="en-US" dirty="0" smtClean="0"/>
              <a:t>=1.  Even though Julie only had X</a:t>
            </a:r>
            <a:r>
              <a:rPr lang="en-US" baseline="-25000" dirty="0" smtClean="0"/>
              <a:t>10</a:t>
            </a:r>
            <a:r>
              <a:rPr lang="en-US" dirty="0" smtClean="0"/>
              <a:t>=0, if X was randomly assigned to units, the coefficient on the regression would give us the effect of a one unit increase in X on Y – </a:t>
            </a:r>
            <a:r>
              <a:rPr lang="en-US" i="1" dirty="0" smtClean="0"/>
              <a:t>on average </a:t>
            </a:r>
            <a:r>
              <a:rPr lang="en-US" dirty="0" smtClean="0"/>
              <a:t>– across the units in the study</a:t>
            </a:r>
          </a:p>
          <a:p>
            <a:r>
              <a:rPr lang="en-US" dirty="0" smtClean="0"/>
              <a:t>So… what is the regression telling us when X was </a:t>
            </a:r>
            <a:r>
              <a:rPr lang="en-US" b="1" dirty="0" smtClean="0"/>
              <a:t>not</a:t>
            </a:r>
            <a:r>
              <a:rPr lang="en-US" dirty="0" smtClean="0"/>
              <a:t> randomly assigned?</a:t>
            </a:r>
            <a:endParaRPr lang="en-US" dirty="0"/>
          </a:p>
        </p:txBody>
      </p:sp>
    </p:spTree>
    <p:extLst>
      <p:ext uri="{BB962C8B-B14F-4D97-AF65-F5344CB8AC3E}">
        <p14:creationId xmlns:p14="http://schemas.microsoft.com/office/powerpoint/2010/main" val="4244252395"/>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IV Background: Slide 2</a:t>
            </a:r>
            <a:endParaRPr lang="en-US" dirty="0"/>
          </a:p>
        </p:txBody>
      </p:sp>
      <p:sp>
        <p:nvSpPr>
          <p:cNvPr id="3" name="Content Placeholder 2"/>
          <p:cNvSpPr>
            <a:spLocks noGrp="1"/>
          </p:cNvSpPr>
          <p:nvPr>
            <p:ph idx="1"/>
          </p:nvPr>
        </p:nvSpPr>
        <p:spPr/>
        <p:txBody>
          <a:bodyPr/>
          <a:lstStyle/>
          <a:p>
            <a:r>
              <a:rPr lang="en-US" dirty="0" smtClean="0"/>
              <a:t>Let the kx1 regression coefficient vector,    , be defined by solving the following equation:</a:t>
            </a:r>
          </a:p>
          <a:p>
            <a:pPr lvl="1"/>
            <a:endParaRPr lang="en-US" dirty="0"/>
          </a:p>
          <a:p>
            <a:r>
              <a:rPr lang="en-US" dirty="0" smtClean="0"/>
              <a:t>Using the first </a:t>
            </a:r>
            <a:r>
              <a:rPr lang="en-US" smtClean="0"/>
              <a:t>order conditions, we</a:t>
            </a:r>
            <a:endParaRPr lang="en-US" dirty="0" smtClean="0"/>
          </a:p>
          <a:p>
            <a:r>
              <a:rPr lang="en-US" dirty="0" smtClean="0"/>
              <a:t>The coefficient on X in “</a:t>
            </a:r>
            <a:r>
              <a:rPr lang="en-US" dirty="0" err="1" smtClean="0"/>
              <a:t>reg</a:t>
            </a:r>
            <a:r>
              <a:rPr lang="en-US" dirty="0" smtClean="0"/>
              <a:t> Y X” is an estimate of:</a:t>
            </a:r>
          </a:p>
          <a:p>
            <a:endParaRPr lang="en-US" dirty="0"/>
          </a:p>
        </p:txBody>
      </p:sp>
    </p:spTree>
    <p:extLst>
      <p:ext uri="{BB962C8B-B14F-4D97-AF65-F5344CB8AC3E}">
        <p14:creationId xmlns:p14="http://schemas.microsoft.com/office/powerpoint/2010/main" val="14309750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Untitled 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0231" y="90278"/>
            <a:ext cx="5401086" cy="6729579"/>
          </a:xfrm>
          <a:prstGeom prst="rect">
            <a:avLst/>
          </a:prstGeom>
        </p:spPr>
      </p:pic>
    </p:spTree>
    <p:extLst>
      <p:ext uri="{BB962C8B-B14F-4D97-AF65-F5344CB8AC3E}">
        <p14:creationId xmlns:p14="http://schemas.microsoft.com/office/powerpoint/2010/main" val="250344351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Untitled 3.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856" y="523646"/>
            <a:ext cx="8007796" cy="5614662"/>
          </a:xfrm>
          <a:prstGeom prst="rect">
            <a:avLst/>
          </a:prstGeom>
        </p:spPr>
      </p:pic>
    </p:spTree>
    <p:extLst>
      <p:ext uri="{BB962C8B-B14F-4D97-AF65-F5344CB8AC3E}">
        <p14:creationId xmlns:p14="http://schemas.microsoft.com/office/powerpoint/2010/main" val="157460935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Selection on </a:t>
            </a:r>
            <a:r>
              <a:rPr lang="en-US" dirty="0" err="1" smtClean="0"/>
              <a:t>unobservables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Recall the identifying assumptions when estimates causal effect using conditioning strategies</a:t>
            </a:r>
          </a:p>
          <a:p>
            <a:pPr lvl="1"/>
            <a:r>
              <a:rPr lang="en-US" dirty="0" smtClean="0"/>
              <a:t>Independence: (Y</a:t>
            </a:r>
            <a:r>
              <a:rPr lang="en-US" baseline="30000" dirty="0" smtClean="0"/>
              <a:t>0</a:t>
            </a:r>
            <a:r>
              <a:rPr lang="en-US" dirty="0" smtClean="0"/>
              <a:t>,Y</a:t>
            </a:r>
            <a:r>
              <a:rPr lang="en-US" baseline="30000" dirty="0" smtClean="0"/>
              <a:t>1</a:t>
            </a:r>
            <a:r>
              <a:rPr lang="en-US" dirty="0" smtClean="0"/>
              <a:t>) </a:t>
            </a:r>
            <a:r>
              <a:rPr lang="en-US" u="sng" dirty="0" smtClean="0"/>
              <a:t>||</a:t>
            </a:r>
            <a:r>
              <a:rPr lang="en-US" dirty="0" smtClean="0"/>
              <a:t> D, X</a:t>
            </a:r>
          </a:p>
          <a:p>
            <a:pPr lvl="2"/>
            <a:r>
              <a:rPr lang="en-US" dirty="0" smtClean="0"/>
              <a:t>Condition on exogenous </a:t>
            </a:r>
            <a:r>
              <a:rPr lang="en-US" b="1" dirty="0" smtClean="0"/>
              <a:t>covariates </a:t>
            </a:r>
            <a:r>
              <a:rPr lang="en-US" dirty="0" smtClean="0"/>
              <a:t>that close all open backdoor paths</a:t>
            </a:r>
          </a:p>
          <a:p>
            <a:pPr lvl="3"/>
            <a:r>
              <a:rPr lang="en-US" dirty="0"/>
              <a:t>Do not condition on </a:t>
            </a:r>
            <a:r>
              <a:rPr lang="en-US" dirty="0" smtClean="0"/>
              <a:t>colliders</a:t>
            </a:r>
          </a:p>
          <a:p>
            <a:pPr lvl="1"/>
            <a:r>
              <a:rPr lang="en-US" dirty="0" smtClean="0"/>
              <a:t>Use methods like propensity score matching and condition on p(X), or regression</a:t>
            </a:r>
          </a:p>
          <a:p>
            <a:r>
              <a:rPr lang="en-US" dirty="0" smtClean="0"/>
              <a:t>What if treatment assignment to units based on some unobserved variable, </a:t>
            </a:r>
            <a:r>
              <a:rPr lang="en-US" b="1" i="1" dirty="0" smtClean="0"/>
              <a:t>u</a:t>
            </a:r>
            <a:r>
              <a:rPr lang="en-US" dirty="0" smtClean="0"/>
              <a:t>, which is correlated with the outcome? </a:t>
            </a:r>
          </a:p>
          <a:p>
            <a:pPr lvl="1"/>
            <a:r>
              <a:rPr lang="en-US" dirty="0" smtClean="0"/>
              <a:t>Conditioning strategies are invalid</a:t>
            </a:r>
          </a:p>
          <a:p>
            <a:pPr lvl="1"/>
            <a:r>
              <a:rPr lang="en-US" dirty="0" smtClean="0"/>
              <a:t>Selection on </a:t>
            </a:r>
            <a:r>
              <a:rPr lang="en-US" dirty="0" err="1" smtClean="0"/>
              <a:t>unobservables</a:t>
            </a:r>
            <a:r>
              <a:rPr lang="en-US" dirty="0" smtClean="0"/>
              <a:t> methods may work</a:t>
            </a:r>
          </a:p>
          <a:p>
            <a:r>
              <a:rPr lang="en-US" dirty="0" err="1" smtClean="0"/>
              <a:t>Angrist</a:t>
            </a:r>
            <a:r>
              <a:rPr lang="en-US" dirty="0" smtClean="0"/>
              <a:t> and </a:t>
            </a:r>
            <a:r>
              <a:rPr lang="en-US" dirty="0" err="1" smtClean="0"/>
              <a:t>Lavy</a:t>
            </a:r>
            <a:r>
              <a:rPr lang="en-US" dirty="0" smtClean="0"/>
              <a:t> (1999): “Using </a:t>
            </a:r>
            <a:r>
              <a:rPr lang="en-US" dirty="0" err="1" smtClean="0"/>
              <a:t>Maimonedes</a:t>
            </a:r>
            <a:r>
              <a:rPr lang="en-US" dirty="0" smtClean="0"/>
              <a:t>’ Rule to Estimate the Effect of Class Size on Scholastic Achievement”, </a:t>
            </a:r>
            <a:r>
              <a:rPr lang="en-US" i="1" dirty="0" smtClean="0"/>
              <a:t>Quarterly Journal of Economics</a:t>
            </a:r>
            <a:endParaRPr lang="en-US" dirty="0" smtClean="0"/>
          </a:p>
        </p:txBody>
      </p:sp>
    </p:spTree>
    <p:extLst>
      <p:ext uri="{BB962C8B-B14F-4D97-AF65-F5344CB8AC3E}">
        <p14:creationId xmlns:p14="http://schemas.microsoft.com/office/powerpoint/2010/main" val="137204772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Snow’s Table IX</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92558531"/>
              </p:ext>
            </p:extLst>
          </p:nvPr>
        </p:nvGraphicFramePr>
        <p:xfrm>
          <a:off x="457200" y="1330812"/>
          <a:ext cx="8229600" cy="2021840"/>
        </p:xfrm>
        <a:graphic>
          <a:graphicData uri="http://schemas.openxmlformats.org/drawingml/2006/table">
            <a:tbl>
              <a:tblPr firstRow="1" bandRow="1">
                <a:tableStyleId>{5C22544A-7EE6-4342-B048-85BDC9FD1C3A}</a:tableStyleId>
              </a:tblPr>
              <a:tblGrid>
                <a:gridCol w="2057400"/>
                <a:gridCol w="2057400"/>
                <a:gridCol w="2057400"/>
                <a:gridCol w="2057400"/>
              </a:tblGrid>
              <a:tr h="370840">
                <a:tc>
                  <a:txBody>
                    <a:bodyPr/>
                    <a:lstStyle/>
                    <a:p>
                      <a:endParaRPr lang="en-US" dirty="0"/>
                    </a:p>
                  </a:txBody>
                  <a:tcPr/>
                </a:tc>
                <a:tc>
                  <a:txBody>
                    <a:bodyPr/>
                    <a:lstStyle/>
                    <a:p>
                      <a:r>
                        <a:rPr lang="en-US" dirty="0" smtClean="0"/>
                        <a:t>Number of houses</a:t>
                      </a:r>
                      <a:endParaRPr lang="en-US" dirty="0"/>
                    </a:p>
                  </a:txBody>
                  <a:tcPr/>
                </a:tc>
                <a:tc>
                  <a:txBody>
                    <a:bodyPr/>
                    <a:lstStyle/>
                    <a:p>
                      <a:r>
                        <a:rPr lang="en-US" dirty="0" smtClean="0"/>
                        <a:t>Deaths from cholera</a:t>
                      </a:r>
                      <a:endParaRPr lang="en-US" dirty="0"/>
                    </a:p>
                  </a:txBody>
                  <a:tcPr/>
                </a:tc>
                <a:tc>
                  <a:txBody>
                    <a:bodyPr/>
                    <a:lstStyle/>
                    <a:p>
                      <a:r>
                        <a:rPr lang="en-US" dirty="0" smtClean="0"/>
                        <a:t>Deaths per 10,000 houses</a:t>
                      </a:r>
                      <a:endParaRPr lang="en-US" dirty="0"/>
                    </a:p>
                  </a:txBody>
                  <a:tcPr/>
                </a:tc>
              </a:tr>
              <a:tr h="370840">
                <a:tc>
                  <a:txBody>
                    <a:bodyPr/>
                    <a:lstStyle/>
                    <a:p>
                      <a:r>
                        <a:rPr lang="en-US" dirty="0" err="1" smtClean="0"/>
                        <a:t>Southwark</a:t>
                      </a:r>
                      <a:r>
                        <a:rPr lang="en-US" dirty="0" smtClean="0"/>
                        <a:t> and Vauxhall</a:t>
                      </a:r>
                      <a:endParaRPr lang="en-US" dirty="0"/>
                    </a:p>
                  </a:txBody>
                  <a:tcPr/>
                </a:tc>
                <a:tc>
                  <a:txBody>
                    <a:bodyPr/>
                    <a:lstStyle/>
                    <a:p>
                      <a:r>
                        <a:rPr lang="en-US" dirty="0" smtClean="0"/>
                        <a:t>40,046</a:t>
                      </a:r>
                      <a:endParaRPr lang="en-US" dirty="0"/>
                    </a:p>
                  </a:txBody>
                  <a:tcPr/>
                </a:tc>
                <a:tc>
                  <a:txBody>
                    <a:bodyPr/>
                    <a:lstStyle/>
                    <a:p>
                      <a:r>
                        <a:rPr lang="en-US" dirty="0" smtClean="0"/>
                        <a:t>1,263</a:t>
                      </a:r>
                      <a:endParaRPr lang="en-US" dirty="0"/>
                    </a:p>
                  </a:txBody>
                  <a:tcPr/>
                </a:tc>
                <a:tc>
                  <a:txBody>
                    <a:bodyPr/>
                    <a:lstStyle/>
                    <a:p>
                      <a:r>
                        <a:rPr lang="en-US" dirty="0" smtClean="0"/>
                        <a:t>315</a:t>
                      </a:r>
                      <a:endParaRPr lang="en-US" dirty="0"/>
                    </a:p>
                  </a:txBody>
                  <a:tcPr/>
                </a:tc>
              </a:tr>
              <a:tr h="370840">
                <a:tc>
                  <a:txBody>
                    <a:bodyPr/>
                    <a:lstStyle/>
                    <a:p>
                      <a:r>
                        <a:rPr lang="en-US" dirty="0" err="1" smtClean="0"/>
                        <a:t>Lambeth</a:t>
                      </a:r>
                      <a:endParaRPr lang="en-US" dirty="0"/>
                    </a:p>
                  </a:txBody>
                  <a:tcPr/>
                </a:tc>
                <a:tc>
                  <a:txBody>
                    <a:bodyPr/>
                    <a:lstStyle/>
                    <a:p>
                      <a:r>
                        <a:rPr lang="en-US" dirty="0" smtClean="0"/>
                        <a:t>26,107</a:t>
                      </a:r>
                      <a:endParaRPr lang="en-US" dirty="0"/>
                    </a:p>
                  </a:txBody>
                  <a:tcPr/>
                </a:tc>
                <a:tc>
                  <a:txBody>
                    <a:bodyPr/>
                    <a:lstStyle/>
                    <a:p>
                      <a:r>
                        <a:rPr lang="en-US" dirty="0" smtClean="0"/>
                        <a:t>98</a:t>
                      </a:r>
                      <a:endParaRPr lang="en-US" dirty="0"/>
                    </a:p>
                  </a:txBody>
                  <a:tcPr/>
                </a:tc>
                <a:tc>
                  <a:txBody>
                    <a:bodyPr/>
                    <a:lstStyle/>
                    <a:p>
                      <a:r>
                        <a:rPr lang="en-US" dirty="0" smtClean="0"/>
                        <a:t>37</a:t>
                      </a:r>
                      <a:endParaRPr lang="en-US" dirty="0"/>
                    </a:p>
                  </a:txBody>
                  <a:tcPr/>
                </a:tc>
              </a:tr>
              <a:tr h="370840">
                <a:tc>
                  <a:txBody>
                    <a:bodyPr/>
                    <a:lstStyle/>
                    <a:p>
                      <a:r>
                        <a:rPr lang="en-US" dirty="0" smtClean="0"/>
                        <a:t>Rest of London</a:t>
                      </a:r>
                      <a:endParaRPr lang="en-US" dirty="0"/>
                    </a:p>
                  </a:txBody>
                  <a:tcPr/>
                </a:tc>
                <a:tc>
                  <a:txBody>
                    <a:bodyPr/>
                    <a:lstStyle/>
                    <a:p>
                      <a:r>
                        <a:rPr lang="en-US" dirty="0" smtClean="0"/>
                        <a:t>256,423</a:t>
                      </a:r>
                      <a:endParaRPr lang="en-US" dirty="0"/>
                    </a:p>
                  </a:txBody>
                  <a:tcPr/>
                </a:tc>
                <a:tc>
                  <a:txBody>
                    <a:bodyPr/>
                    <a:lstStyle/>
                    <a:p>
                      <a:r>
                        <a:rPr lang="en-US" dirty="0" smtClean="0"/>
                        <a:t>1,422</a:t>
                      </a:r>
                      <a:endParaRPr lang="en-US" dirty="0"/>
                    </a:p>
                  </a:txBody>
                  <a:tcPr/>
                </a:tc>
                <a:tc>
                  <a:txBody>
                    <a:bodyPr/>
                    <a:lstStyle/>
                    <a:p>
                      <a:r>
                        <a:rPr lang="en-US" dirty="0" smtClean="0"/>
                        <a:t>59</a:t>
                      </a:r>
                      <a:endParaRPr lang="en-US" dirty="0"/>
                    </a:p>
                  </a:txBody>
                  <a:tcPr/>
                </a:tc>
              </a:tr>
            </a:tbl>
          </a:graphicData>
        </a:graphic>
      </p:graphicFrame>
      <p:sp>
        <p:nvSpPr>
          <p:cNvPr id="5" name="TextBox 4"/>
          <p:cNvSpPr txBox="1"/>
          <p:nvPr/>
        </p:nvSpPr>
        <p:spPr>
          <a:xfrm>
            <a:off x="457200" y="3437810"/>
            <a:ext cx="8514148" cy="3139321"/>
          </a:xfrm>
          <a:prstGeom prst="rect">
            <a:avLst/>
          </a:prstGeom>
          <a:noFill/>
        </p:spPr>
        <p:txBody>
          <a:bodyPr wrap="square" rtlCol="0">
            <a:spAutoFit/>
          </a:bodyPr>
          <a:lstStyle/>
          <a:p>
            <a:r>
              <a:rPr lang="en-US" dirty="0" smtClean="0"/>
              <a:t>David Freedman (1991)’s “Statistical Models and Shoe Leather”: </a:t>
            </a:r>
          </a:p>
          <a:p>
            <a:pPr lvl="1"/>
            <a:r>
              <a:rPr lang="en-US" sz="1500" dirty="0" smtClean="0"/>
              <a:t>“As a piece of statistical technology, [Snow’s Table IX] is by no means remarkable. But the story it tells is very persuasive. The force of the argument results from the clarity of the prior reasoning, the bringing together of many different lines of evidence, and the amount of</a:t>
            </a:r>
            <a:r>
              <a:rPr lang="en-US" sz="1500" b="1" dirty="0" smtClean="0"/>
              <a:t> shoe leather </a:t>
            </a:r>
            <a:r>
              <a:rPr lang="en-US" sz="1500" dirty="0" smtClean="0"/>
              <a:t>Snow was willing to use to get the data.”</a:t>
            </a:r>
            <a:br>
              <a:rPr lang="en-US" sz="1500" dirty="0" smtClean="0"/>
            </a:br>
            <a:endParaRPr lang="en-US" sz="1500" dirty="0" smtClean="0"/>
          </a:p>
          <a:p>
            <a:pPr lvl="1"/>
            <a:r>
              <a:rPr lang="en-US" sz="1500" dirty="0" smtClean="0"/>
              <a:t>“Snow did some brilliant detective work on </a:t>
            </a:r>
            <a:r>
              <a:rPr lang="en-US" sz="1500" dirty="0" err="1" smtClean="0"/>
              <a:t>nonexperimental</a:t>
            </a:r>
            <a:r>
              <a:rPr lang="en-US" sz="1500" dirty="0" smtClean="0"/>
              <a:t> data. What is impressive is not the statistical technique but the handling of the scientific issues. He made steady progress from shrewd observation through case studies to analyze ecological data. In the end, he found and analyzed a natural experiment.</a:t>
            </a:r>
          </a:p>
          <a:p>
            <a:pPr lvl="1"/>
            <a:endParaRPr lang="en-US" sz="1500" dirty="0"/>
          </a:p>
          <a:p>
            <a:pPr lvl="1"/>
            <a:r>
              <a:rPr lang="en-US" sz="1500" dirty="0" smtClean="0"/>
              <a:t>“He also made his share of mistakes: For example, based on rather flimsy analogies, he concluded that plague and yellow fever were also propagated through the water.”</a:t>
            </a:r>
            <a:endParaRPr lang="en-US" sz="1500" dirty="0"/>
          </a:p>
        </p:txBody>
      </p:sp>
    </p:spTree>
    <p:extLst>
      <p:ext uri="{BB962C8B-B14F-4D97-AF65-F5344CB8AC3E}">
        <p14:creationId xmlns:p14="http://schemas.microsoft.com/office/powerpoint/2010/main" val="323960108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3 (bad example)</a:t>
            </a:r>
            <a:endParaRPr lang="en-US" dirty="0"/>
          </a:p>
        </p:txBody>
      </p:sp>
      <p:sp>
        <p:nvSpPr>
          <p:cNvPr id="3" name="Content Placeholder 2"/>
          <p:cNvSpPr>
            <a:spLocks noGrp="1"/>
          </p:cNvSpPr>
          <p:nvPr>
            <p:ph idx="1"/>
          </p:nvPr>
        </p:nvSpPr>
        <p:spPr/>
        <p:txBody>
          <a:bodyPr>
            <a:normAutofit fontScale="77500" lnSpcReduction="20000"/>
          </a:bodyPr>
          <a:lstStyle/>
          <a:p>
            <a:r>
              <a:rPr lang="en-US" dirty="0" err="1" smtClean="0"/>
              <a:t>Kanarek</a:t>
            </a:r>
            <a:r>
              <a:rPr lang="en-US" dirty="0" smtClean="0"/>
              <a:t>, et. al. (1980), </a:t>
            </a:r>
            <a:r>
              <a:rPr lang="en-US" i="1" dirty="0" smtClean="0"/>
              <a:t>American Journal of Epidemiology</a:t>
            </a:r>
            <a:r>
              <a:rPr lang="en-US" dirty="0" smtClean="0"/>
              <a:t> (leading journal in the field)</a:t>
            </a:r>
          </a:p>
          <a:p>
            <a:pPr lvl="1"/>
            <a:r>
              <a:rPr lang="en-US" dirty="0" smtClean="0"/>
              <a:t>Big finding: asbestos fibers in drinking water caused lung cancer</a:t>
            </a:r>
          </a:p>
          <a:p>
            <a:pPr lvl="1"/>
            <a:r>
              <a:rPr lang="en-US" dirty="0" smtClean="0"/>
              <a:t>722 census tracts in San Francisco Bay Area</a:t>
            </a:r>
          </a:p>
          <a:p>
            <a:pPr lvl="1"/>
            <a:r>
              <a:rPr lang="en-US" dirty="0" smtClean="0"/>
              <a:t>Large variations in fiber concentrations from one tract to another (by factors of 10 or more)</a:t>
            </a:r>
          </a:p>
          <a:p>
            <a:pPr lvl="1"/>
            <a:r>
              <a:rPr lang="en-US" dirty="0" smtClean="0"/>
              <a:t>Examined cancer rates at 35 sites for blacks and whites, men and women</a:t>
            </a:r>
          </a:p>
          <a:p>
            <a:pPr lvl="1"/>
            <a:r>
              <a:rPr lang="en-US" dirty="0" smtClean="0"/>
              <a:t>Controlled for age, sex and race, and used </a:t>
            </a:r>
            <a:r>
              <a:rPr lang="en-US" dirty="0" err="1" smtClean="0"/>
              <a:t>loglinear</a:t>
            </a:r>
            <a:r>
              <a:rPr lang="en-US" dirty="0" smtClean="0"/>
              <a:t> regression to control for other covariates</a:t>
            </a:r>
          </a:p>
          <a:p>
            <a:pPr lvl="1"/>
            <a:r>
              <a:rPr lang="en-US" dirty="0" smtClean="0"/>
              <a:t>Causation was inferred based on whether a coefficient in the model was statistically significant after controlling for covariates</a:t>
            </a:r>
            <a:endParaRPr lang="en-US" dirty="0"/>
          </a:p>
        </p:txBody>
      </p:sp>
    </p:spTree>
    <p:extLst>
      <p:ext uri="{BB962C8B-B14F-4D97-AF65-F5344CB8AC3E}">
        <p14:creationId xmlns:p14="http://schemas.microsoft.com/office/powerpoint/2010/main" val="158938734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Asbestos and lung cancer</a:t>
            </a:r>
            <a:endParaRPr lang="en-US" dirty="0"/>
          </a:p>
        </p:txBody>
      </p:sp>
      <p:sp>
        <p:nvSpPr>
          <p:cNvPr id="3" name="Content Placeholder 2"/>
          <p:cNvSpPr>
            <a:spLocks noGrp="1"/>
          </p:cNvSpPr>
          <p:nvPr>
            <p:ph idx="1"/>
          </p:nvPr>
        </p:nvSpPr>
        <p:spPr/>
        <p:txBody>
          <a:bodyPr>
            <a:normAutofit fontScale="55000" lnSpcReduction="20000"/>
          </a:bodyPr>
          <a:lstStyle/>
          <a:p>
            <a:r>
              <a:rPr lang="en-US" dirty="0" err="1" smtClean="0"/>
              <a:t>Kanarek</a:t>
            </a:r>
            <a:r>
              <a:rPr lang="en-US" dirty="0" smtClean="0"/>
              <a:t> et al (1980) do not discuss their stochastic assumptions</a:t>
            </a:r>
          </a:p>
          <a:p>
            <a:pPr lvl="1"/>
            <a:r>
              <a:rPr lang="en-US" dirty="0" smtClean="0"/>
              <a:t>Their model assumes independence of treatment assignment conditional covariates </a:t>
            </a:r>
          </a:p>
          <a:p>
            <a:pPr lvl="1"/>
            <a:r>
              <a:rPr lang="en-US" dirty="0" smtClean="0"/>
              <a:t>Regression language: they </a:t>
            </a:r>
            <a:r>
              <a:rPr lang="en-US" b="1" dirty="0" smtClean="0"/>
              <a:t>assume</a:t>
            </a:r>
            <a:r>
              <a:rPr lang="en-US" dirty="0" smtClean="0"/>
              <a:t> conditional independence – that the error term is </a:t>
            </a:r>
            <a:r>
              <a:rPr lang="en-US" dirty="0" err="1" smtClean="0"/>
              <a:t>i.i.d</a:t>
            </a:r>
            <a:r>
              <a:rPr lang="en-US" dirty="0" smtClean="0"/>
              <a:t>. given covariates and treatment is conditionally exogenous – without justification</a:t>
            </a:r>
          </a:p>
          <a:p>
            <a:pPr lvl="2"/>
            <a:r>
              <a:rPr lang="en-US" dirty="0" smtClean="0"/>
              <a:t>“Theoretical construction of the probability of developing cancer by a certain time yields a function of the log form” (1980, p. 62)</a:t>
            </a:r>
          </a:p>
          <a:p>
            <a:pPr lvl="2"/>
            <a:r>
              <a:rPr lang="en-US" dirty="0" smtClean="0"/>
              <a:t>But this model of cancer causation is open to serious objections (Freedman and </a:t>
            </a:r>
            <a:r>
              <a:rPr lang="en-US" dirty="0" err="1" smtClean="0"/>
              <a:t>Navidi</a:t>
            </a:r>
            <a:r>
              <a:rPr lang="en-US" dirty="0" smtClean="0"/>
              <a:t> 1989)</a:t>
            </a:r>
          </a:p>
          <a:p>
            <a:r>
              <a:rPr lang="en-US" dirty="0" smtClean="0"/>
              <a:t>Findings</a:t>
            </a:r>
          </a:p>
          <a:p>
            <a:pPr lvl="1"/>
            <a:r>
              <a:rPr lang="en-US" dirty="0" smtClean="0"/>
              <a:t>First, they confuse “statistical significance” for “economic significance”: </a:t>
            </a:r>
          </a:p>
          <a:p>
            <a:pPr lvl="2"/>
            <a:r>
              <a:rPr lang="en-US" dirty="0" smtClean="0"/>
              <a:t>For lung cancer in white males, the asbestos fiber coefficient was highly significant (</a:t>
            </a:r>
            <a:r>
              <a:rPr lang="en-US" i="1" dirty="0" smtClean="0"/>
              <a:t>p</a:t>
            </a:r>
            <a:r>
              <a:rPr lang="en-US" dirty="0" smtClean="0"/>
              <a:t>&lt;0.001), so the “effect” was described as “strong”</a:t>
            </a:r>
          </a:p>
          <a:p>
            <a:pPr lvl="2"/>
            <a:r>
              <a:rPr lang="en-US" dirty="0" smtClean="0"/>
              <a:t>But in reality, their model actually only predicts a risk multiplier of 1.05 for 100-fold increase in fiber concentrations</a:t>
            </a:r>
          </a:p>
          <a:p>
            <a:pPr lvl="1"/>
            <a:r>
              <a:rPr lang="en-US" dirty="0" smtClean="0"/>
              <a:t>They found no effect in women or blacks</a:t>
            </a:r>
          </a:p>
          <a:p>
            <a:pPr lvl="1"/>
            <a:r>
              <a:rPr lang="en-US" dirty="0" smtClean="0"/>
              <a:t>They had no data on cigarette smoking, which affects cancer rates by a factor of 10 or more</a:t>
            </a:r>
          </a:p>
          <a:p>
            <a:pPr lvl="2"/>
            <a:r>
              <a:rPr lang="en-US" dirty="0" smtClean="0"/>
              <a:t>Therefore, imperfect control over smoking could easily account for the observed “effect”, as could even minor errors in functional form</a:t>
            </a:r>
          </a:p>
          <a:p>
            <a:pPr lvl="1"/>
            <a:r>
              <a:rPr lang="en-US" dirty="0" smtClean="0"/>
              <a:t>Ran 200+ equations. </a:t>
            </a:r>
            <a:r>
              <a:rPr lang="en-US" i="1" dirty="0" smtClean="0"/>
              <a:t>Only one </a:t>
            </a:r>
            <a:r>
              <a:rPr lang="en-US" dirty="0" smtClean="0"/>
              <a:t>of the </a:t>
            </a:r>
            <a:r>
              <a:rPr lang="en-US" i="1" dirty="0" smtClean="0"/>
              <a:t>P</a:t>
            </a:r>
            <a:r>
              <a:rPr lang="en-US" dirty="0" smtClean="0"/>
              <a:t> values was below 0.001.  </a:t>
            </a:r>
            <a:endParaRPr lang="en-US" dirty="0"/>
          </a:p>
          <a:p>
            <a:pPr lvl="2"/>
            <a:r>
              <a:rPr lang="en-US" dirty="0" smtClean="0"/>
              <a:t>So the real significance is closer to 0.20 (200 x 0.001 = 0.20). </a:t>
            </a:r>
            <a:endParaRPr lang="en-US" dirty="0"/>
          </a:p>
          <a:p>
            <a:pPr lvl="2"/>
            <a:r>
              <a:rPr lang="en-US" dirty="0" smtClean="0"/>
              <a:t>Their model based argument, in a nutshell, sucks</a:t>
            </a:r>
          </a:p>
          <a:p>
            <a:pPr lvl="1"/>
            <a:endParaRPr lang="en-US" dirty="0"/>
          </a:p>
        </p:txBody>
      </p:sp>
    </p:spTree>
    <p:extLst>
      <p:ext uri="{BB962C8B-B14F-4D97-AF65-F5344CB8AC3E}">
        <p14:creationId xmlns:p14="http://schemas.microsoft.com/office/powerpoint/2010/main" val="216694581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In many papers, adjustment for covariates is done by regression and the argument for causality rides on the statistical significance of a coefficient</a:t>
            </a:r>
          </a:p>
          <a:p>
            <a:pPr lvl="1"/>
            <a:r>
              <a:rPr lang="en-US" dirty="0" smtClean="0"/>
              <a:t>Statistical significance levels depend on specifications, particularly of the error structure</a:t>
            </a:r>
          </a:p>
          <a:p>
            <a:pPr lvl="1"/>
            <a:r>
              <a:rPr lang="en-US" dirty="0" smtClean="0"/>
              <a:t>For example, whether the errors are or are not correlated, whether they are </a:t>
            </a:r>
            <a:r>
              <a:rPr lang="en-US" dirty="0" err="1" smtClean="0"/>
              <a:t>heteroskedastic</a:t>
            </a:r>
            <a:endParaRPr lang="en-US" dirty="0" smtClean="0"/>
          </a:p>
          <a:p>
            <a:pPr lvl="1"/>
            <a:r>
              <a:rPr lang="en-US" dirty="0" smtClean="0"/>
              <a:t>Often the stochastic specification is never argued in any detail</a:t>
            </a:r>
          </a:p>
          <a:p>
            <a:pPr lvl="2"/>
            <a:r>
              <a:rPr lang="en-US" dirty="0" smtClean="0"/>
              <a:t>Modeling the covariates does not fix the problem of selection on unobservables unless the model for the </a:t>
            </a:r>
            <a:r>
              <a:rPr lang="en-US" dirty="0" err="1" smtClean="0"/>
              <a:t>covariances</a:t>
            </a:r>
            <a:r>
              <a:rPr lang="en-US" dirty="0" smtClean="0"/>
              <a:t> can be validated</a:t>
            </a:r>
          </a:p>
          <a:p>
            <a:pPr marL="457200" lvl="1" indent="0">
              <a:buNone/>
            </a:pPr>
            <a:endParaRPr lang="en-US" dirty="0"/>
          </a:p>
        </p:txBody>
      </p:sp>
    </p:spTree>
    <p:extLst>
      <p:ext uri="{BB962C8B-B14F-4D97-AF65-F5344CB8AC3E}">
        <p14:creationId xmlns:p14="http://schemas.microsoft.com/office/powerpoint/2010/main" val="224591452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Summary of when research usually fails</a:t>
            </a:r>
            <a:endParaRPr lang="en-US" sz="3200" dirty="0"/>
          </a:p>
        </p:txBody>
      </p:sp>
      <p:sp>
        <p:nvSpPr>
          <p:cNvPr id="3" name="Content Placeholder 2"/>
          <p:cNvSpPr>
            <a:spLocks noGrp="1"/>
          </p:cNvSpPr>
          <p:nvPr>
            <p:ph idx="1"/>
          </p:nvPr>
        </p:nvSpPr>
        <p:spPr/>
        <p:txBody>
          <a:bodyPr>
            <a:normAutofit fontScale="92500" lnSpcReduction="20000"/>
          </a:bodyPr>
          <a:lstStyle/>
          <a:p>
            <a:pPr marL="514350" indent="-514350">
              <a:buFont typeface="+mj-lt"/>
              <a:buAutoNum type="arabicPeriod"/>
            </a:pPr>
            <a:r>
              <a:rPr lang="en-US" sz="2500" dirty="0" smtClean="0"/>
              <a:t>There is an interesting research question which may or may not be sharp enough to be empirically testable</a:t>
            </a:r>
          </a:p>
          <a:p>
            <a:pPr marL="514350" indent="-514350">
              <a:buFont typeface="+mj-lt"/>
              <a:buAutoNum type="arabicPeriod"/>
            </a:pPr>
            <a:r>
              <a:rPr lang="en-US" sz="2500" dirty="0" smtClean="0"/>
              <a:t>Relevant data are collected, although there may be considerable difficulty in quantifying some of the concepts, and important data may be missing</a:t>
            </a:r>
          </a:p>
          <a:p>
            <a:pPr marL="514350" indent="-514350">
              <a:buFont typeface="+mj-lt"/>
              <a:buAutoNum type="arabicPeriod"/>
            </a:pPr>
            <a:r>
              <a:rPr lang="en-US" sz="2500" dirty="0" smtClean="0"/>
              <a:t>The research hypothesis is quickly translated into a regression equation, more specifically, into an assertion that certain coefficients are (or are not) statistically significant</a:t>
            </a:r>
          </a:p>
          <a:p>
            <a:pPr marL="514350" indent="-514350">
              <a:buFont typeface="+mj-lt"/>
              <a:buAutoNum type="arabicPeriod"/>
            </a:pPr>
            <a:r>
              <a:rPr lang="en-US" sz="2500" dirty="0" smtClean="0"/>
              <a:t>Some attention is then paid to getting the right variables into the equation, although the choice of the covariates is usually not compelling</a:t>
            </a:r>
          </a:p>
          <a:p>
            <a:pPr marL="514350" indent="-514350">
              <a:buFont typeface="+mj-lt"/>
              <a:buAutoNum type="arabicPeriod"/>
            </a:pPr>
            <a:r>
              <a:rPr lang="en-US" sz="2500" dirty="0" smtClean="0"/>
              <a:t>Little attention is paid to functional form assumptions, stochastic specification; textbook linear models are just taken for granted</a:t>
            </a:r>
            <a:endParaRPr lang="en-US" sz="2500" dirty="0"/>
          </a:p>
        </p:txBody>
      </p:sp>
    </p:spTree>
    <p:extLst>
      <p:ext uri="{BB962C8B-B14F-4D97-AF65-F5344CB8AC3E}">
        <p14:creationId xmlns:p14="http://schemas.microsoft.com/office/powerpoint/2010/main" val="368741676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Theory, Causality, Statistics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“The aim is to provide a clear and rigorous basis for determining when a causal ordering can be said to hold between two variables or groups of variables in a model. The concepts all refer to a model – a system of equations – and not to the real world the model purports to describe.” (Simon 1957, p. 12)</a:t>
            </a:r>
          </a:p>
          <a:p>
            <a:r>
              <a:rPr lang="en-US" dirty="0" smtClean="0"/>
              <a:t>“If we choose a group of social phenomena with no antecedent knowledge of the causation or absence of causation among them, then the calculation of correlation coefficients, total or partial, will not advance us a step toward evaluating the importance of the causes at work.” (Fisher 1958, p. 190).</a:t>
            </a:r>
            <a:endParaRPr lang="en-US" dirty="0"/>
          </a:p>
        </p:txBody>
      </p:sp>
    </p:spTree>
    <p:extLst>
      <p:ext uri="{BB962C8B-B14F-4D97-AF65-F5344CB8AC3E}">
        <p14:creationId xmlns:p14="http://schemas.microsoft.com/office/powerpoint/2010/main" val="149061307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the germ theory</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We are interested in the causal effect of water purity on cholera</a:t>
            </a:r>
          </a:p>
          <a:p>
            <a:pPr lvl="1"/>
            <a:r>
              <a:rPr lang="en-US" dirty="0" smtClean="0"/>
              <a:t>ATE = E[Y</a:t>
            </a:r>
            <a:r>
              <a:rPr lang="en-US" baseline="30000" dirty="0" smtClean="0"/>
              <a:t>1</a:t>
            </a:r>
            <a:r>
              <a:rPr lang="en-US" dirty="0"/>
              <a:t> </a:t>
            </a:r>
            <a:r>
              <a:rPr lang="en-US" dirty="0" smtClean="0"/>
              <a:t>– Y</a:t>
            </a:r>
            <a:r>
              <a:rPr lang="en-US" baseline="30000" dirty="0" smtClean="0"/>
              <a:t>0</a:t>
            </a:r>
            <a:r>
              <a:rPr lang="en-US" dirty="0" smtClean="0"/>
              <a:t>]</a:t>
            </a:r>
          </a:p>
          <a:p>
            <a:r>
              <a:rPr lang="en-US" dirty="0" smtClean="0"/>
              <a:t>Test it using data on water quality and cholera outbreaks</a:t>
            </a:r>
          </a:p>
          <a:p>
            <a:pPr lvl="1"/>
            <a:r>
              <a:rPr lang="en-US" dirty="0" smtClean="0"/>
              <a:t>E[Cholera | Pure water] – E[Cholera | Dirty water]</a:t>
            </a:r>
          </a:p>
          <a:p>
            <a:pPr lvl="1"/>
            <a:r>
              <a:rPr lang="en-US" dirty="0" smtClean="0"/>
              <a:t>Selection bias. Deaton (1997) “The people who drank impure water were also more likely to be poor, and to live in an environment contaminated in many ways, not least by the `poison miasmas’ that were then thought to be the cause of cholera.”</a:t>
            </a:r>
          </a:p>
          <a:p>
            <a:pPr lvl="1"/>
            <a:r>
              <a:rPr lang="en-US" dirty="0" smtClean="0"/>
              <a:t>Selection on unobservables</a:t>
            </a:r>
            <a:r>
              <a:rPr lang="en-US" dirty="0"/>
              <a:t> </a:t>
            </a:r>
            <a:r>
              <a:rPr lang="en-US" dirty="0" smtClean="0"/>
              <a:t>make naïve comparisons </a:t>
            </a:r>
            <a:r>
              <a:rPr lang="en-US" dirty="0" err="1" smtClean="0"/>
              <a:t>noninformative</a:t>
            </a:r>
            <a:endParaRPr lang="en-US" dirty="0" smtClean="0"/>
          </a:p>
          <a:p>
            <a:r>
              <a:rPr lang="en-US" dirty="0" smtClean="0"/>
              <a:t>We need variation in purity of water that is independent of the unobserved determinants of cholera without treatment</a:t>
            </a:r>
          </a:p>
          <a:p>
            <a:pPr lvl="1"/>
            <a:r>
              <a:rPr lang="en-US" dirty="0" smtClean="0"/>
              <a:t>(Y</a:t>
            </a:r>
            <a:r>
              <a:rPr lang="en-US" baseline="30000" dirty="0" smtClean="0"/>
              <a:t>0</a:t>
            </a:r>
            <a:r>
              <a:rPr lang="en-US" dirty="0" smtClean="0"/>
              <a:t>) </a:t>
            </a:r>
            <a:r>
              <a:rPr lang="en-US" u="sng" dirty="0" smtClean="0"/>
              <a:t>||</a:t>
            </a:r>
            <a:r>
              <a:rPr lang="en-US" dirty="0" smtClean="0"/>
              <a:t> D – If treatment assignment is independent of cholera under control, then we can estimate E[Y</a:t>
            </a:r>
            <a:r>
              <a:rPr lang="en-US" baseline="30000" dirty="0" smtClean="0"/>
              <a:t>1</a:t>
            </a:r>
            <a:r>
              <a:rPr lang="en-US" dirty="0" smtClean="0"/>
              <a:t>|D=1] – E[Y</a:t>
            </a:r>
            <a:r>
              <a:rPr lang="en-US" baseline="30000" dirty="0" smtClean="0"/>
              <a:t>0</a:t>
            </a:r>
            <a:r>
              <a:rPr lang="en-US" dirty="0" smtClean="0"/>
              <a:t>|D=0], or ATT</a:t>
            </a:r>
          </a:p>
          <a:p>
            <a:pPr marL="0" indent="0">
              <a:buNone/>
            </a:pPr>
            <a:endParaRPr lang="en-US" dirty="0"/>
          </a:p>
        </p:txBody>
      </p:sp>
    </p:spTree>
    <p:extLst>
      <p:ext uri="{BB962C8B-B14F-4D97-AF65-F5344CB8AC3E}">
        <p14:creationId xmlns:p14="http://schemas.microsoft.com/office/powerpoint/2010/main" val="223087694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Snow’s treatment assignment</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Snow identifies variation in water purity that is independent of cholera mortality: the relocation of water inlet upstream</a:t>
            </a:r>
          </a:p>
          <a:p>
            <a:r>
              <a:rPr lang="en-US" dirty="0" smtClean="0"/>
              <a:t>At this time, Londoners’ water was supplied by two companies: </a:t>
            </a:r>
            <a:r>
              <a:rPr lang="en-US" dirty="0" err="1" smtClean="0"/>
              <a:t>Southwark</a:t>
            </a:r>
            <a:r>
              <a:rPr lang="en-US" dirty="0" smtClean="0"/>
              <a:t> &amp; </a:t>
            </a:r>
            <a:r>
              <a:rPr lang="en-US" dirty="0" err="1" smtClean="0"/>
              <a:t>Vaushall</a:t>
            </a:r>
            <a:r>
              <a:rPr lang="en-US" dirty="0" smtClean="0"/>
              <a:t> Company and </a:t>
            </a:r>
            <a:r>
              <a:rPr lang="en-US" dirty="0" err="1" smtClean="0"/>
              <a:t>Lambeth</a:t>
            </a:r>
            <a:r>
              <a:rPr lang="en-US" dirty="0" smtClean="0"/>
              <a:t> Company </a:t>
            </a:r>
          </a:p>
          <a:p>
            <a:pPr lvl="1"/>
            <a:r>
              <a:rPr lang="en-US" dirty="0" smtClean="0"/>
              <a:t>In 1849 (prior to 1854 cholera outbreak), cholera mortality rates were similar between the two areas serviced by LC and SV</a:t>
            </a:r>
          </a:p>
          <a:p>
            <a:pPr lvl="1"/>
            <a:r>
              <a:rPr lang="en-US" dirty="0" smtClean="0"/>
              <a:t>In 1852, </a:t>
            </a:r>
            <a:r>
              <a:rPr lang="en-US" dirty="0" err="1" smtClean="0"/>
              <a:t>Lambeth</a:t>
            </a:r>
            <a:r>
              <a:rPr lang="en-US" dirty="0" smtClean="0"/>
              <a:t> moved its inlet to a cleaner water supply upstream on the Thames</a:t>
            </a:r>
          </a:p>
          <a:p>
            <a:pPr lvl="2"/>
            <a:r>
              <a:rPr lang="en-US" dirty="0" smtClean="0"/>
              <a:t>Water purity upstream was uninfected</a:t>
            </a:r>
          </a:p>
          <a:p>
            <a:pPr marL="0" indent="0">
              <a:buNone/>
            </a:pPr>
            <a:endParaRPr lang="en-US" dirty="0"/>
          </a:p>
        </p:txBody>
      </p:sp>
    </p:spTree>
    <p:extLst>
      <p:ext uri="{BB962C8B-B14F-4D97-AF65-F5344CB8AC3E}">
        <p14:creationId xmlns:p14="http://schemas.microsoft.com/office/powerpoint/2010/main" val="1294706747"/>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Snow’s treatment assignment</a:t>
            </a:r>
          </a:p>
        </p:txBody>
      </p:sp>
      <p:sp>
        <p:nvSpPr>
          <p:cNvPr id="3" name="Content Placeholder 2"/>
          <p:cNvSpPr>
            <a:spLocks noGrp="1"/>
          </p:cNvSpPr>
          <p:nvPr>
            <p:ph idx="1"/>
          </p:nvPr>
        </p:nvSpPr>
        <p:spPr/>
        <p:txBody>
          <a:bodyPr>
            <a:normAutofit fontScale="85000" lnSpcReduction="20000"/>
          </a:bodyPr>
          <a:lstStyle/>
          <a:p>
            <a:r>
              <a:rPr lang="en-US" dirty="0" smtClean="0"/>
              <a:t>A valid instrument has several characteristics</a:t>
            </a:r>
          </a:p>
          <a:p>
            <a:pPr lvl="1"/>
            <a:r>
              <a:rPr lang="en-US" dirty="0" smtClean="0"/>
              <a:t>The instrument must be strongly correlated with the treatment variable</a:t>
            </a:r>
          </a:p>
          <a:p>
            <a:pPr lvl="2"/>
            <a:r>
              <a:rPr lang="en-US" dirty="0" smtClean="0"/>
              <a:t>Instrument must be correlated with clean water </a:t>
            </a:r>
          </a:p>
          <a:p>
            <a:pPr lvl="2"/>
            <a:r>
              <a:rPr lang="en-US" dirty="0" smtClean="0"/>
              <a:t>At the time, Londoners received drinking water directly from the Thames River</a:t>
            </a:r>
          </a:p>
          <a:p>
            <a:pPr lvl="2"/>
            <a:r>
              <a:rPr lang="en-US" dirty="0" err="1" smtClean="0"/>
              <a:t>Lambeth</a:t>
            </a:r>
            <a:r>
              <a:rPr lang="en-US" dirty="0" smtClean="0"/>
              <a:t> water company drew water at a point in the Thames above the main sewage discharge, while </a:t>
            </a:r>
            <a:r>
              <a:rPr lang="en-US" dirty="0" err="1" smtClean="0"/>
              <a:t>Southwark</a:t>
            </a:r>
            <a:r>
              <a:rPr lang="en-US" dirty="0" smtClean="0"/>
              <a:t> and Vauxhall company took water below the discharge</a:t>
            </a:r>
          </a:p>
          <a:p>
            <a:pPr lvl="1"/>
            <a:r>
              <a:rPr lang="en-US" dirty="0" smtClean="0"/>
              <a:t>The instrument cannot be correlated with the unobserved variables along the backdoor path from the treatment to the outcome</a:t>
            </a:r>
          </a:p>
          <a:p>
            <a:pPr lvl="2"/>
            <a:r>
              <a:rPr lang="en-US" dirty="0" smtClean="0"/>
              <a:t>We cannot test this, as the variables on the backdoor path are unobserved</a:t>
            </a:r>
          </a:p>
        </p:txBody>
      </p:sp>
    </p:spTree>
    <p:extLst>
      <p:ext uri="{BB962C8B-B14F-4D97-AF65-F5344CB8AC3E}">
        <p14:creationId xmlns:p14="http://schemas.microsoft.com/office/powerpoint/2010/main" val="2719137153"/>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Snow’s treatment assignment</a:t>
            </a:r>
          </a:p>
        </p:txBody>
      </p:sp>
      <p:sp>
        <p:nvSpPr>
          <p:cNvPr id="3" name="Content Placeholder 2"/>
          <p:cNvSpPr>
            <a:spLocks noGrp="1"/>
          </p:cNvSpPr>
          <p:nvPr>
            <p:ph idx="1"/>
          </p:nvPr>
        </p:nvSpPr>
        <p:spPr/>
        <p:txBody>
          <a:bodyPr>
            <a:normAutofit fontScale="77500" lnSpcReduction="20000"/>
          </a:bodyPr>
          <a:lstStyle/>
          <a:p>
            <a:r>
              <a:rPr lang="en-US" dirty="0" smtClean="0"/>
              <a:t>Cannot prove the second point because of missing data (hence the problem to begin with)</a:t>
            </a:r>
          </a:p>
          <a:p>
            <a:r>
              <a:rPr lang="en-US" dirty="0" smtClean="0"/>
              <a:t>Snow compared the households served by two companies from previous years</a:t>
            </a:r>
          </a:p>
          <a:p>
            <a:pPr lvl="1"/>
            <a:r>
              <a:rPr lang="en-US" dirty="0" smtClean="0"/>
              <a:t>“the mixing of the supply is of the most intimate kind. The pipes of each Company go down all the streets, and into nearly all the </a:t>
            </a:r>
            <a:r>
              <a:rPr lang="en-US" dirty="0" err="1" smtClean="0"/>
              <a:t>courst</a:t>
            </a:r>
            <a:r>
              <a:rPr lang="en-US" dirty="0" smtClean="0"/>
              <a:t> and </a:t>
            </a:r>
            <a:r>
              <a:rPr lang="en-US" dirty="0"/>
              <a:t>a</a:t>
            </a:r>
            <a:r>
              <a:rPr lang="en-US" dirty="0" smtClean="0"/>
              <a:t>lleys…. The experiment, too, is on the grandest scale.  No fewer than three hundred thousand people of both sexes, of every age and occupation, and of every rank and station, from gentlefolks down to the very poor, were divided into two groups without their choice [no self-selection], and in most cases, without their knowledge; one group supplied with water containing the sewage of London, and amongst it, whatever might have come from the cholera patients, the other group having water quite free from such impurity.”</a:t>
            </a:r>
            <a:endParaRPr lang="en-US" dirty="0"/>
          </a:p>
        </p:txBody>
      </p:sp>
    </p:spTree>
    <p:extLst>
      <p:ext uri="{BB962C8B-B14F-4D97-AF65-F5344CB8AC3E}">
        <p14:creationId xmlns:p14="http://schemas.microsoft.com/office/powerpoint/2010/main" val="410452036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Maimonedes</a:t>
            </a:r>
            <a:r>
              <a:rPr lang="en-US" dirty="0" smtClean="0"/>
              <a:t> Rule	</a:t>
            </a:r>
            <a:endParaRPr lang="en-US" dirty="0"/>
          </a:p>
        </p:txBody>
      </p:sp>
      <p:pic>
        <p:nvPicPr>
          <p:cNvPr id="5" name="Content Placeholder 4" descr="Maimonides.jpg"/>
          <p:cNvPicPr>
            <a:picLocks noGrp="1" noChangeAspect="1"/>
          </p:cNvPicPr>
          <p:nvPr>
            <p:ph idx="1"/>
          </p:nvPr>
        </p:nvPicPr>
        <p:blipFill>
          <a:blip r:embed="rId2">
            <a:extLst>
              <a:ext uri="{28A0092B-C50C-407E-A947-70E740481C1C}">
                <a14:useLocalDpi xmlns:a14="http://schemas.microsoft.com/office/drawing/2010/main" val="0"/>
              </a:ext>
            </a:extLst>
          </a:blip>
          <a:srcRect l="2407" r="2407"/>
          <a:stretch>
            <a:fillRect/>
          </a:stretch>
        </p:blipFill>
        <p:spPr/>
      </p:pic>
      <p:sp>
        <p:nvSpPr>
          <p:cNvPr id="4" name="Text Placeholder 3"/>
          <p:cNvSpPr>
            <a:spLocks noGrp="1"/>
          </p:cNvSpPr>
          <p:nvPr>
            <p:ph type="body" sz="half" idx="2"/>
          </p:nvPr>
        </p:nvSpPr>
        <p:spPr/>
        <p:txBody>
          <a:bodyPr>
            <a:normAutofit lnSpcReduction="10000"/>
          </a:bodyPr>
          <a:lstStyle/>
          <a:p>
            <a:r>
              <a:rPr lang="en-US" dirty="0" smtClean="0"/>
              <a:t>“Causal effects of class size on pupil achievement have proved very difficult to measure. Even though the level of educational inputs differs substantially both between and within schools, these differences are often associated with factors such as remedial training or students’ socioeconomic background … The </a:t>
            </a:r>
            <a:r>
              <a:rPr lang="en-US" dirty="0"/>
              <a:t>great twelfth century Rabbinic scholar, Maimonides, interprets the Talmud’s discussion of class size as follows: “</a:t>
            </a:r>
            <a:r>
              <a:rPr lang="en-US" b="1" i="1" dirty="0"/>
              <a:t>Twenty-</a:t>
            </a:r>
            <a:r>
              <a:rPr lang="en-US" b="1" i="1" dirty="0" smtClean="0"/>
              <a:t>five children may be put in charge of one teacher</a:t>
            </a:r>
            <a:r>
              <a:rPr lang="en-US" i="1" dirty="0" smtClean="0"/>
              <a:t>. If the number in the class exceeds </a:t>
            </a:r>
            <a:r>
              <a:rPr lang="en-US" b="1" i="1" dirty="0" smtClean="0"/>
              <a:t>twenty-five but is not more than than forty, two teachers </a:t>
            </a:r>
            <a:r>
              <a:rPr lang="en-US" i="1" dirty="0" smtClean="0"/>
              <a:t>must be appointed.</a:t>
            </a:r>
            <a:r>
              <a:rPr lang="en-US" dirty="0" smtClean="0"/>
              <a:t>’ … The importance of Maimonides’ rule for our purposes is that since 1969, it has been used to determine the division of enrollment cohorts into classes in Israeli public schools.” (</a:t>
            </a:r>
            <a:r>
              <a:rPr lang="en-US" dirty="0" err="1" smtClean="0"/>
              <a:t>Angrist</a:t>
            </a:r>
            <a:r>
              <a:rPr lang="en-US" dirty="0" smtClean="0"/>
              <a:t> and </a:t>
            </a:r>
            <a:r>
              <a:rPr lang="en-US" dirty="0" err="1" smtClean="0"/>
              <a:t>Lavy</a:t>
            </a:r>
            <a:r>
              <a:rPr lang="en-US" dirty="0" smtClean="0"/>
              <a:t> 1999). </a:t>
            </a:r>
            <a:endParaRPr lang="en-US" dirty="0"/>
          </a:p>
        </p:txBody>
      </p:sp>
    </p:spTree>
    <p:extLst>
      <p:ext uri="{BB962C8B-B14F-4D97-AF65-F5344CB8AC3E}">
        <p14:creationId xmlns:p14="http://schemas.microsoft.com/office/powerpoint/2010/main" val="1649227563"/>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Natural experiments	</a:t>
            </a:r>
            <a:endParaRPr lang="en-US" dirty="0"/>
          </a:p>
        </p:txBody>
      </p:sp>
      <p:sp>
        <p:nvSpPr>
          <p:cNvPr id="5" name="Subtitle 4"/>
          <p:cNvSpPr>
            <a:spLocks noGrp="1"/>
          </p:cNvSpPr>
          <p:nvPr>
            <p:ph type="subTitle" idx="1"/>
          </p:nvPr>
        </p:nvSpPr>
        <p:spPr/>
        <p:txBody>
          <a:bodyPr/>
          <a:lstStyle/>
          <a:p>
            <a:r>
              <a:rPr lang="en-US" dirty="0" smtClean="0"/>
              <a:t>Differences in differences estimation</a:t>
            </a:r>
            <a:endParaRPr lang="en-US" dirty="0"/>
          </a:p>
        </p:txBody>
      </p:sp>
    </p:spTree>
    <p:extLst>
      <p:ext uri="{BB962C8B-B14F-4D97-AF65-F5344CB8AC3E}">
        <p14:creationId xmlns:p14="http://schemas.microsoft.com/office/powerpoint/2010/main" val="120840048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Popularity of “causal” methodologies</a:t>
            </a:r>
            <a:endParaRPr lang="en-US" dirty="0"/>
          </a:p>
        </p:txBody>
      </p:sp>
      <p:pic>
        <p:nvPicPr>
          <p:cNvPr id="4" name="Content Placeholder 3" descr="Google scholar slide.pdf"/>
          <p:cNvPicPr>
            <a:picLocks noGrp="1" noChangeAspect="1"/>
          </p:cNvPicPr>
          <p:nvPr>
            <p:ph idx="1"/>
          </p:nvPr>
        </p:nvPicPr>
        <p:blipFill rotWithShape="1">
          <a:blip r:embed="rId2">
            <a:extLst>
              <a:ext uri="{28A0092B-C50C-407E-A947-70E740481C1C}">
                <a14:useLocalDpi xmlns:a14="http://schemas.microsoft.com/office/drawing/2010/main" val="0"/>
              </a:ext>
            </a:extLst>
          </a:blip>
          <a:srcRect t="9070" b="66"/>
          <a:stretch/>
        </p:blipFill>
        <p:spPr>
          <a:xfrm>
            <a:off x="457200" y="1600200"/>
            <a:ext cx="8229600" cy="5023771"/>
          </a:xfrm>
        </p:spPr>
      </p:pic>
    </p:spTree>
    <p:extLst>
      <p:ext uri="{BB962C8B-B14F-4D97-AF65-F5344CB8AC3E}">
        <p14:creationId xmlns:p14="http://schemas.microsoft.com/office/powerpoint/2010/main" val="395141385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Selection on unobservables</a:t>
            </a:r>
            <a:endParaRPr lang="en-US" dirty="0"/>
          </a:p>
        </p:txBody>
      </p:sp>
      <p:pic>
        <p:nvPicPr>
          <p:cNvPr id="5" name="Content Placeholder 4" descr="selection on unobservables DAG.pdf"/>
          <p:cNvPicPr>
            <a:picLocks noGrp="1" noChangeAspect="1"/>
          </p:cNvPicPr>
          <p:nvPr>
            <p:ph idx="1"/>
          </p:nvPr>
        </p:nvPicPr>
        <p:blipFill rotWithShape="1">
          <a:blip r:embed="rId2">
            <a:extLst>
              <a:ext uri="{28A0092B-C50C-407E-A947-70E740481C1C}">
                <a14:useLocalDpi xmlns:a14="http://schemas.microsoft.com/office/drawing/2010/main" val="0"/>
              </a:ext>
            </a:extLst>
          </a:blip>
          <a:srcRect t="1" b="1"/>
          <a:stretch/>
        </p:blipFill>
        <p:spPr>
          <a:xfrm>
            <a:off x="3575050" y="284390"/>
            <a:ext cx="5111750" cy="3956853"/>
          </a:xfrm>
        </p:spPr>
      </p:pic>
      <p:sp>
        <p:nvSpPr>
          <p:cNvPr id="4" name="Text Placeholder 3"/>
          <p:cNvSpPr>
            <a:spLocks noGrp="1"/>
          </p:cNvSpPr>
          <p:nvPr>
            <p:ph type="body" sz="half" idx="2"/>
          </p:nvPr>
        </p:nvSpPr>
        <p:spPr/>
        <p:txBody>
          <a:bodyPr/>
          <a:lstStyle/>
          <a:p>
            <a:r>
              <a:rPr lang="en-US" b="1" dirty="0"/>
              <a:t>Problem</a:t>
            </a:r>
          </a:p>
          <a:p>
            <a:pPr lvl="1"/>
            <a:r>
              <a:rPr lang="en-US" dirty="0"/>
              <a:t>Often there are reasons to believe that treated and untreated units differ in their observable characteristics and their unobservable characteristics, each of which is associated with potential outcomes</a:t>
            </a:r>
          </a:p>
          <a:p>
            <a:pPr lvl="1"/>
            <a:r>
              <a:rPr lang="en-US" dirty="0"/>
              <a:t>Thus, even after controlling for differences in observed characteristics, units will continue to differ from one another along unobserved characteristics that are themselves independently associated with potential outcomes</a:t>
            </a:r>
          </a:p>
          <a:p>
            <a:pPr lvl="1"/>
            <a:r>
              <a:rPr lang="en-US" dirty="0"/>
              <a:t>In such cases, treatment and control units may not be directly comparable, even after we adjust for observables</a:t>
            </a:r>
          </a:p>
          <a:p>
            <a:r>
              <a:rPr lang="en-US" b="1" dirty="0"/>
              <a:t>Question</a:t>
            </a:r>
            <a:endParaRPr lang="en-US" dirty="0"/>
          </a:p>
          <a:p>
            <a:pPr lvl="1"/>
            <a:r>
              <a:rPr lang="en-US" dirty="0"/>
              <a:t>If there is selection on unobservables, can we still identify and estimate causal effects?</a:t>
            </a:r>
          </a:p>
          <a:p>
            <a:endParaRPr lang="en-US" dirty="0"/>
          </a:p>
        </p:txBody>
      </p:sp>
      <p:sp>
        <p:nvSpPr>
          <p:cNvPr id="6" name="TextBox 5"/>
          <p:cNvSpPr txBox="1"/>
          <p:nvPr/>
        </p:nvSpPr>
        <p:spPr>
          <a:xfrm>
            <a:off x="4717289" y="4785574"/>
            <a:ext cx="3972098" cy="2031325"/>
          </a:xfrm>
          <a:prstGeom prst="rect">
            <a:avLst/>
          </a:prstGeom>
          <a:noFill/>
        </p:spPr>
        <p:txBody>
          <a:bodyPr wrap="none" rtlCol="0">
            <a:spAutoFit/>
          </a:bodyPr>
          <a:lstStyle/>
          <a:p>
            <a:r>
              <a:rPr lang="en-US" b="1" dirty="0" smtClean="0"/>
              <a:t>Selection on unobservable DAG</a:t>
            </a:r>
            <a:br>
              <a:rPr lang="en-US" b="1" dirty="0" smtClean="0"/>
            </a:br>
            <a:r>
              <a:rPr lang="en-US" dirty="0" smtClean="0"/>
              <a:t>There does not exist a set of variables</a:t>
            </a:r>
            <a:br>
              <a:rPr lang="en-US" dirty="0" smtClean="0"/>
            </a:br>
            <a:r>
              <a:rPr lang="en-US" dirty="0" smtClean="0"/>
              <a:t>that we could condition on that satisfies</a:t>
            </a:r>
            <a:br>
              <a:rPr lang="en-US" dirty="0" smtClean="0"/>
            </a:br>
            <a:r>
              <a:rPr lang="en-US" dirty="0" smtClean="0"/>
              <a:t>the backdoor criterion in the above DAG</a:t>
            </a:r>
          </a:p>
          <a:p>
            <a:endParaRPr lang="en-US" dirty="0"/>
          </a:p>
          <a:p>
            <a:pPr marL="285750" indent="-285750">
              <a:buFontTx/>
              <a:buChar char="•"/>
            </a:pPr>
            <a:r>
              <a:rPr lang="en-US" dirty="0" smtClean="0"/>
              <a:t>D </a:t>
            </a:r>
            <a:r>
              <a:rPr lang="en-US" dirty="0" smtClean="0">
                <a:sym typeface="Wingdings"/>
              </a:rPr>
              <a:t>&lt;- - - u - - -&gt; Y is always open</a:t>
            </a:r>
          </a:p>
          <a:p>
            <a:endParaRPr lang="en-US" dirty="0"/>
          </a:p>
        </p:txBody>
      </p:sp>
    </p:spTree>
    <p:extLst>
      <p:ext uri="{BB962C8B-B14F-4D97-AF65-F5344CB8AC3E}">
        <p14:creationId xmlns:p14="http://schemas.microsoft.com/office/powerpoint/2010/main" val="245917838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smtClean="0"/>
              <a:t>Example: Minimum wage laws and employment</a:t>
            </a:r>
            <a:endParaRPr lang="en-US" dirty="0"/>
          </a:p>
        </p:txBody>
      </p:sp>
      <p:sp>
        <p:nvSpPr>
          <p:cNvPr id="6" name="Content Placeholder 5"/>
          <p:cNvSpPr>
            <a:spLocks noGrp="1"/>
          </p:cNvSpPr>
          <p:nvPr>
            <p:ph idx="1"/>
          </p:nvPr>
        </p:nvSpPr>
        <p:spPr/>
        <p:txBody>
          <a:bodyPr>
            <a:normAutofit fontScale="77500" lnSpcReduction="20000"/>
          </a:bodyPr>
          <a:lstStyle/>
          <a:p>
            <a:r>
              <a:rPr lang="en-US" dirty="0" smtClean="0"/>
              <a:t>Do higher minimum wages decrease low-wage employment?</a:t>
            </a:r>
          </a:p>
          <a:p>
            <a:r>
              <a:rPr lang="en-US" dirty="0" smtClean="0"/>
              <a:t>Card and Krueger (1994) consider impact of New Jersey’s 1992 minimum wage increase from $4.25 to $5.05 per hour</a:t>
            </a:r>
          </a:p>
          <a:p>
            <a:r>
              <a:rPr lang="en-US" dirty="0" smtClean="0"/>
              <a:t>Compare employment in 410 fast-food restaurants in New Jersey and eastern Pennsylvania before and after the rise</a:t>
            </a:r>
          </a:p>
          <a:p>
            <a:r>
              <a:rPr lang="en-US" dirty="0" smtClean="0"/>
              <a:t>Survey data on wages and employment from two waves:</a:t>
            </a:r>
          </a:p>
          <a:p>
            <a:pPr lvl="1"/>
            <a:r>
              <a:rPr lang="en-US" dirty="0" smtClean="0"/>
              <a:t>Wave 1: March 1992, one month before the minimum 				      wage increase</a:t>
            </a:r>
          </a:p>
          <a:p>
            <a:pPr lvl="1"/>
            <a:r>
              <a:rPr lang="en-US" dirty="0" smtClean="0"/>
              <a:t>Wave 2: December 1992, eight months after increase in the 			      minimum wage</a:t>
            </a:r>
            <a:endParaRPr lang="en-US" dirty="0"/>
          </a:p>
        </p:txBody>
      </p:sp>
    </p:spTree>
    <p:extLst>
      <p:ext uri="{BB962C8B-B14F-4D97-AF65-F5344CB8AC3E}">
        <p14:creationId xmlns:p14="http://schemas.microsoft.com/office/powerpoint/2010/main" val="175409621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Location of Restaurants (Card and Krueger 2000)</a:t>
            </a:r>
            <a:endParaRPr lang="en-US" sz="3200" dirty="0"/>
          </a:p>
        </p:txBody>
      </p:sp>
      <p:pic>
        <p:nvPicPr>
          <p:cNvPr id="4" name="Content Placeholder 3" descr="Location of restaurants min wage.pdf"/>
          <p:cNvPicPr>
            <a:picLocks noGrp="1" noChangeAspect="1"/>
          </p:cNvPicPr>
          <p:nvPr>
            <p:ph idx="1"/>
          </p:nvPr>
        </p:nvPicPr>
        <p:blipFill rotWithShape="1">
          <a:blip r:embed="rId2">
            <a:extLst>
              <a:ext uri="{28A0092B-C50C-407E-A947-70E740481C1C}">
                <a14:useLocalDpi xmlns:a14="http://schemas.microsoft.com/office/drawing/2010/main" val="0"/>
              </a:ext>
            </a:extLst>
          </a:blip>
          <a:srcRect t="-840" b="1"/>
          <a:stretch/>
        </p:blipFill>
        <p:spPr>
          <a:xfrm>
            <a:off x="457200" y="1269946"/>
            <a:ext cx="8229600" cy="5588054"/>
          </a:xfrm>
        </p:spPr>
      </p:pic>
    </p:spTree>
    <p:extLst>
      <p:ext uri="{BB962C8B-B14F-4D97-AF65-F5344CB8AC3E}">
        <p14:creationId xmlns:p14="http://schemas.microsoft.com/office/powerpoint/2010/main" val="546489143"/>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Wages before min wage increase</a:t>
            </a:r>
            <a:endParaRPr lang="en-US" dirty="0"/>
          </a:p>
        </p:txBody>
      </p:sp>
      <p:pic>
        <p:nvPicPr>
          <p:cNvPr id="4" name="Content Placeholder 3" descr="wage range before after.pdf"/>
          <p:cNvPicPr>
            <a:picLocks noGrp="1" noChangeAspect="1"/>
          </p:cNvPicPr>
          <p:nvPr>
            <p:ph idx="1"/>
          </p:nvPr>
        </p:nvPicPr>
        <p:blipFill rotWithShape="1">
          <a:blip r:embed="rId2">
            <a:extLst>
              <a:ext uri="{28A0092B-C50C-407E-A947-70E740481C1C}">
                <a14:useLocalDpi xmlns:a14="http://schemas.microsoft.com/office/drawing/2010/main" val="0"/>
              </a:ext>
            </a:extLst>
          </a:blip>
          <a:srcRect t="-1669" b="-2"/>
          <a:stretch/>
        </p:blipFill>
        <p:spPr>
          <a:xfrm>
            <a:off x="0" y="1188390"/>
            <a:ext cx="9144000" cy="5669610"/>
          </a:xfrm>
        </p:spPr>
      </p:pic>
    </p:spTree>
    <p:extLst>
      <p:ext uri="{BB962C8B-B14F-4D97-AF65-F5344CB8AC3E}">
        <p14:creationId xmlns:p14="http://schemas.microsoft.com/office/powerpoint/2010/main" val="2768193512"/>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Wages after min wage rise</a:t>
            </a:r>
            <a:endParaRPr lang="en-US" dirty="0"/>
          </a:p>
        </p:txBody>
      </p:sp>
      <p:pic>
        <p:nvPicPr>
          <p:cNvPr id="4" name="Content Placeholder 3" descr="min wage after.pdf"/>
          <p:cNvPicPr>
            <a:picLocks noGrp="1" noChangeAspect="1"/>
          </p:cNvPicPr>
          <p:nvPr>
            <p:ph idx="1"/>
          </p:nvPr>
        </p:nvPicPr>
        <p:blipFill rotWithShape="1">
          <a:blip r:embed="rId2">
            <a:extLst>
              <a:ext uri="{28A0092B-C50C-407E-A947-70E740481C1C}">
                <a14:useLocalDpi xmlns:a14="http://schemas.microsoft.com/office/drawing/2010/main" val="0"/>
              </a:ext>
            </a:extLst>
          </a:blip>
          <a:srcRect/>
          <a:stretch/>
        </p:blipFill>
        <p:spPr>
          <a:xfrm>
            <a:off x="0" y="1223344"/>
            <a:ext cx="9144000" cy="5634656"/>
          </a:xfrm>
        </p:spPr>
      </p:pic>
    </p:spTree>
    <p:extLst>
      <p:ext uri="{BB962C8B-B14F-4D97-AF65-F5344CB8AC3E}">
        <p14:creationId xmlns:p14="http://schemas.microsoft.com/office/powerpoint/2010/main" val="3199424519"/>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groups and two periods</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b="1" dirty="0" smtClean="0"/>
              <a:t>Definition:</a:t>
            </a:r>
          </a:p>
          <a:p>
            <a:pPr marL="0" indent="0">
              <a:buNone/>
            </a:pPr>
            <a:r>
              <a:rPr lang="en-US" dirty="0" smtClean="0"/>
              <a:t>Two groups:</a:t>
            </a:r>
          </a:p>
          <a:p>
            <a:pPr lvl="1"/>
            <a:r>
              <a:rPr lang="en-US" dirty="0" smtClean="0"/>
              <a:t>D=1 Treatment unit</a:t>
            </a:r>
          </a:p>
          <a:p>
            <a:pPr lvl="1"/>
            <a:r>
              <a:rPr lang="en-US" dirty="0" smtClean="0"/>
              <a:t>D=0 Control unit</a:t>
            </a:r>
          </a:p>
          <a:p>
            <a:pPr marL="0" indent="0">
              <a:buNone/>
            </a:pPr>
            <a:r>
              <a:rPr lang="en-US" dirty="0" smtClean="0"/>
              <a:t>Two periods:</a:t>
            </a:r>
          </a:p>
          <a:p>
            <a:pPr lvl="1"/>
            <a:r>
              <a:rPr lang="en-US" dirty="0" smtClean="0"/>
              <a:t>T=0 Pre-treatment period</a:t>
            </a:r>
          </a:p>
          <a:p>
            <a:pPr lvl="1"/>
            <a:r>
              <a:rPr lang="en-US" dirty="0" smtClean="0"/>
              <a:t>T=1 Post-treatment period</a:t>
            </a:r>
          </a:p>
          <a:p>
            <a:pPr marL="0" indent="0">
              <a:buNone/>
            </a:pPr>
            <a:r>
              <a:rPr lang="en-US" dirty="0" smtClean="0"/>
              <a:t>Potential outcomes Y</a:t>
            </a:r>
            <a:r>
              <a:rPr lang="en-US" baseline="30000" dirty="0" smtClean="0"/>
              <a:t>D</a:t>
            </a:r>
            <a:r>
              <a:rPr lang="en-US" dirty="0" smtClean="0"/>
              <a:t>(</a:t>
            </a:r>
            <a:r>
              <a:rPr lang="en-US" i="1" dirty="0" smtClean="0"/>
              <a:t>t</a:t>
            </a:r>
            <a:r>
              <a:rPr lang="en-US" dirty="0" smtClean="0"/>
              <a:t>)</a:t>
            </a:r>
            <a:endParaRPr lang="en-US" i="1" dirty="0" smtClean="0"/>
          </a:p>
          <a:p>
            <a:pPr lvl="1"/>
            <a:r>
              <a:rPr lang="en-US" dirty="0" smtClean="0"/>
              <a:t>Y</a:t>
            </a:r>
            <a:r>
              <a:rPr lang="en-US" baseline="30000" dirty="0" smtClean="0"/>
              <a:t>1</a:t>
            </a:r>
            <a:r>
              <a:rPr lang="en-US" baseline="-25000" dirty="0" smtClean="0"/>
              <a:t>i</a:t>
            </a:r>
            <a:r>
              <a:rPr lang="en-US" dirty="0" smtClean="0"/>
              <a:t>(</a:t>
            </a:r>
            <a:r>
              <a:rPr lang="en-US" i="1" dirty="0"/>
              <a:t>t</a:t>
            </a:r>
            <a:r>
              <a:rPr lang="en-US" dirty="0" smtClean="0"/>
              <a:t>) potential outcome unit </a:t>
            </a:r>
            <a:r>
              <a:rPr lang="en-US" i="1" dirty="0" smtClean="0"/>
              <a:t>i </a:t>
            </a:r>
            <a:r>
              <a:rPr lang="en-US" dirty="0" smtClean="0"/>
              <a:t>attains in period </a:t>
            </a:r>
            <a:r>
              <a:rPr lang="en-US" i="1" dirty="0" smtClean="0"/>
              <a:t>t </a:t>
            </a:r>
            <a:r>
              <a:rPr lang="en-US" dirty="0" smtClean="0"/>
              <a:t>when treated between </a:t>
            </a:r>
            <a:r>
              <a:rPr lang="en-US" i="1" dirty="0" smtClean="0"/>
              <a:t>t</a:t>
            </a:r>
            <a:r>
              <a:rPr lang="en-US" dirty="0"/>
              <a:t> </a:t>
            </a:r>
            <a:r>
              <a:rPr lang="en-US" dirty="0" smtClean="0"/>
              <a:t>and </a:t>
            </a:r>
            <a:r>
              <a:rPr lang="en-US" i="1" dirty="0" smtClean="0"/>
              <a:t>t-1</a:t>
            </a:r>
          </a:p>
          <a:p>
            <a:pPr lvl="1"/>
            <a:r>
              <a:rPr lang="en-US" dirty="0" smtClean="0"/>
              <a:t>Y</a:t>
            </a:r>
            <a:r>
              <a:rPr lang="en-US" baseline="30000" dirty="0" smtClean="0"/>
              <a:t>0</a:t>
            </a:r>
            <a:r>
              <a:rPr lang="en-US" baseline="-25000" dirty="0" smtClean="0"/>
              <a:t>i</a:t>
            </a:r>
            <a:r>
              <a:rPr lang="en-US" dirty="0"/>
              <a:t>(</a:t>
            </a:r>
            <a:r>
              <a:rPr lang="en-US" i="1" dirty="0"/>
              <a:t>t</a:t>
            </a:r>
            <a:r>
              <a:rPr lang="en-US" dirty="0"/>
              <a:t>) potential outcome unit </a:t>
            </a:r>
            <a:r>
              <a:rPr lang="en-US" i="1" dirty="0"/>
              <a:t>i </a:t>
            </a:r>
            <a:r>
              <a:rPr lang="en-US" dirty="0"/>
              <a:t>attains in period </a:t>
            </a:r>
            <a:r>
              <a:rPr lang="en-US" i="1" dirty="0"/>
              <a:t>t </a:t>
            </a:r>
            <a:r>
              <a:rPr lang="en-US" dirty="0"/>
              <a:t>when treated between </a:t>
            </a:r>
            <a:r>
              <a:rPr lang="en-US" i="1" dirty="0"/>
              <a:t>t</a:t>
            </a:r>
            <a:r>
              <a:rPr lang="en-US" dirty="0"/>
              <a:t> and </a:t>
            </a:r>
            <a:r>
              <a:rPr lang="en-US" i="1" dirty="0"/>
              <a:t>t-1</a:t>
            </a:r>
          </a:p>
          <a:p>
            <a:pPr marL="457200" lvl="1" indent="0">
              <a:buNone/>
            </a:pPr>
            <a:endParaRPr lang="en-US" dirty="0"/>
          </a:p>
        </p:txBody>
      </p:sp>
    </p:spTree>
    <p:extLst>
      <p:ext uri="{BB962C8B-B14F-4D97-AF65-F5344CB8AC3E}">
        <p14:creationId xmlns:p14="http://schemas.microsoft.com/office/powerpoint/2010/main" val="420275645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groups and two periods</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b="1" dirty="0" smtClean="0"/>
              <a:t>Definition:</a:t>
            </a:r>
          </a:p>
          <a:p>
            <a:pPr marL="0" indent="0">
              <a:buNone/>
            </a:pPr>
            <a:r>
              <a:rPr lang="en-US" dirty="0" smtClean="0"/>
              <a:t>Causal effect for unit </a:t>
            </a:r>
            <a:r>
              <a:rPr lang="en-US" i="1" dirty="0" smtClean="0"/>
              <a:t>i </a:t>
            </a:r>
            <a:r>
              <a:rPr lang="en-US" dirty="0" smtClean="0"/>
              <a:t>at time </a:t>
            </a:r>
            <a:r>
              <a:rPr lang="en-US" i="1" dirty="0" smtClean="0"/>
              <a:t>t </a:t>
            </a:r>
            <a:r>
              <a:rPr lang="en-US" dirty="0" smtClean="0"/>
              <a:t>is</a:t>
            </a:r>
          </a:p>
          <a:p>
            <a:pPr lvl="1"/>
            <a:r>
              <a:rPr lang="en-US" dirty="0" smtClean="0"/>
              <a:t>   	= Y</a:t>
            </a:r>
            <a:r>
              <a:rPr lang="en-US" baseline="30000" dirty="0" smtClean="0"/>
              <a:t>1</a:t>
            </a:r>
            <a:r>
              <a:rPr lang="en-US" baseline="-25000" dirty="0" smtClean="0"/>
              <a:t>i</a:t>
            </a:r>
            <a:r>
              <a:rPr lang="en-US" dirty="0" smtClean="0"/>
              <a:t>(t) – Y</a:t>
            </a:r>
            <a:r>
              <a:rPr lang="en-US" baseline="30000" dirty="0" smtClean="0"/>
              <a:t>0</a:t>
            </a:r>
            <a:r>
              <a:rPr lang="en-US" baseline="-25000" dirty="0" smtClean="0"/>
              <a:t>i</a:t>
            </a:r>
            <a:r>
              <a:rPr lang="en-US" dirty="0"/>
              <a:t>(t)</a:t>
            </a:r>
            <a:endParaRPr lang="en-US" dirty="0" smtClean="0"/>
          </a:p>
          <a:p>
            <a:pPr marL="0" indent="0">
              <a:buNone/>
            </a:pPr>
            <a:r>
              <a:rPr lang="en-US" dirty="0" smtClean="0"/>
              <a:t>Observed outcomes Y</a:t>
            </a:r>
            <a:r>
              <a:rPr lang="en-US" i="1" baseline="-25000" dirty="0" smtClean="0"/>
              <a:t>i</a:t>
            </a:r>
            <a:r>
              <a:rPr lang="en-US" dirty="0" smtClean="0"/>
              <a:t>(t) are realized as:</a:t>
            </a:r>
          </a:p>
          <a:p>
            <a:pPr lvl="1"/>
            <a:r>
              <a:rPr lang="en-US" dirty="0" smtClean="0"/>
              <a:t>Y</a:t>
            </a:r>
            <a:r>
              <a:rPr lang="en-US" baseline="-25000" dirty="0" smtClean="0"/>
              <a:t>i</a:t>
            </a:r>
            <a:r>
              <a:rPr lang="en-US" dirty="0" smtClean="0"/>
              <a:t>(t) = Y</a:t>
            </a:r>
            <a:r>
              <a:rPr lang="en-US" baseline="30000" dirty="0" smtClean="0"/>
              <a:t>1</a:t>
            </a:r>
            <a:r>
              <a:rPr lang="en-US" baseline="-25000" dirty="0" smtClean="0"/>
              <a:t>i</a:t>
            </a:r>
            <a:r>
              <a:rPr lang="en-US" dirty="0"/>
              <a:t>(t</a:t>
            </a:r>
            <a:r>
              <a:rPr lang="en-US" dirty="0" smtClean="0"/>
              <a:t>)D</a:t>
            </a:r>
            <a:r>
              <a:rPr lang="en-US" baseline="-25000" dirty="0" smtClean="0"/>
              <a:t>i</a:t>
            </a:r>
            <a:r>
              <a:rPr lang="en-US" dirty="0" smtClean="0"/>
              <a:t>(t) + Y</a:t>
            </a:r>
            <a:r>
              <a:rPr lang="en-US" baseline="30000" dirty="0" smtClean="0"/>
              <a:t>0</a:t>
            </a:r>
            <a:r>
              <a:rPr lang="en-US" baseline="-25000" dirty="0" smtClean="0"/>
              <a:t>i</a:t>
            </a:r>
            <a:r>
              <a:rPr lang="en-US" dirty="0" smtClean="0"/>
              <a:t>(t)[1-D</a:t>
            </a:r>
            <a:r>
              <a:rPr lang="en-US" baseline="-25000" dirty="0" smtClean="0"/>
              <a:t>i</a:t>
            </a:r>
            <a:r>
              <a:rPr lang="en-US" dirty="0" smtClean="0"/>
              <a:t>(t)]</a:t>
            </a:r>
          </a:p>
          <a:p>
            <a:pPr marL="0" indent="0">
              <a:buNone/>
            </a:pPr>
            <a:r>
              <a:rPr lang="en-US" dirty="0" smtClean="0"/>
              <a:t>Fundamental problem of causal inference</a:t>
            </a:r>
          </a:p>
          <a:p>
            <a:pPr lvl="1"/>
            <a:r>
              <a:rPr lang="en-US" dirty="0" smtClean="0"/>
              <a:t>If D occurs only after </a:t>
            </a:r>
            <a:r>
              <a:rPr lang="en-US" i="1" dirty="0" smtClean="0"/>
              <a:t>t=</a:t>
            </a:r>
            <a:r>
              <a:rPr lang="en-US" dirty="0" smtClean="0"/>
              <a:t>0, then D</a:t>
            </a:r>
            <a:r>
              <a:rPr lang="en-US" baseline="-25000" dirty="0" smtClean="0"/>
              <a:t>i</a:t>
            </a:r>
            <a:r>
              <a:rPr lang="en-US" dirty="0" smtClean="0"/>
              <a:t>=D</a:t>
            </a:r>
            <a:r>
              <a:rPr lang="en-US" baseline="-25000" dirty="0" smtClean="0"/>
              <a:t>i</a:t>
            </a:r>
            <a:r>
              <a:rPr lang="en-US" dirty="0" smtClean="0"/>
              <a:t>(1) and Y</a:t>
            </a:r>
            <a:r>
              <a:rPr lang="en-US" baseline="-25000" dirty="0" smtClean="0"/>
              <a:t>i</a:t>
            </a:r>
            <a:r>
              <a:rPr lang="en-US" dirty="0" smtClean="0"/>
              <a:t>(0)=Y</a:t>
            </a:r>
            <a:r>
              <a:rPr lang="en-US" baseline="30000" dirty="0" smtClean="0"/>
              <a:t>0</a:t>
            </a:r>
            <a:r>
              <a:rPr lang="en-US" baseline="-25000" dirty="0" smtClean="0"/>
              <a:t>i</a:t>
            </a:r>
            <a:r>
              <a:rPr lang="en-US" dirty="0" smtClean="0"/>
              <a:t>(0)</a:t>
            </a:r>
          </a:p>
          <a:p>
            <a:pPr lvl="1"/>
            <a:r>
              <a:rPr lang="en-US" dirty="0" smtClean="0"/>
              <a:t>We then have: Y</a:t>
            </a:r>
            <a:r>
              <a:rPr lang="en-US" baseline="-25000" dirty="0" smtClean="0"/>
              <a:t>i</a:t>
            </a:r>
            <a:r>
              <a:rPr lang="en-US" dirty="0" smtClean="0"/>
              <a:t>(1)=Y</a:t>
            </a:r>
            <a:r>
              <a:rPr lang="en-US" baseline="30000" dirty="0" smtClean="0"/>
              <a:t>0</a:t>
            </a:r>
            <a:r>
              <a:rPr lang="en-US" baseline="-25000" dirty="0" smtClean="0"/>
              <a:t>i</a:t>
            </a:r>
            <a:r>
              <a:rPr lang="en-US" dirty="0" smtClean="0"/>
              <a:t>(1)[1-D</a:t>
            </a:r>
            <a:r>
              <a:rPr lang="en-US" baseline="-25000" dirty="0" smtClean="0"/>
              <a:t>i</a:t>
            </a:r>
            <a:r>
              <a:rPr lang="en-US" dirty="0" smtClean="0"/>
              <a:t>]+Y</a:t>
            </a:r>
            <a:r>
              <a:rPr lang="en-US" baseline="30000" dirty="0" smtClean="0"/>
              <a:t>1</a:t>
            </a:r>
            <a:r>
              <a:rPr lang="en-US" baseline="-25000" dirty="0" smtClean="0"/>
              <a:t>i</a:t>
            </a:r>
            <a:r>
              <a:rPr lang="en-US" dirty="0" smtClean="0"/>
              <a:t>(1)D</a:t>
            </a:r>
            <a:r>
              <a:rPr lang="en-US" baseline="-25000" dirty="0" smtClean="0"/>
              <a:t>i</a:t>
            </a:r>
            <a:endParaRPr lang="en-US" dirty="0" smtClean="0"/>
          </a:p>
          <a:p>
            <a:pPr marL="0" indent="0">
              <a:buNone/>
            </a:pPr>
            <a:r>
              <a:rPr lang="en-US" dirty="0" err="1" smtClean="0"/>
              <a:t>Estimand</a:t>
            </a:r>
            <a:r>
              <a:rPr lang="en-US" dirty="0" smtClean="0"/>
              <a:t> (ATT)</a:t>
            </a:r>
          </a:p>
          <a:p>
            <a:pPr lvl="1"/>
            <a:r>
              <a:rPr lang="en-US" dirty="0" smtClean="0"/>
              <a:t>Focus on estimating the average treatment effect on the treatment group:</a:t>
            </a:r>
          </a:p>
          <a:p>
            <a:pPr lvl="1"/>
            <a:endParaRPr lang="en-US" dirty="0" smtClean="0"/>
          </a:p>
          <a:p>
            <a:endParaRPr lang="en-US" dirty="0"/>
          </a:p>
        </p:txBody>
      </p:sp>
      <p:pic>
        <p:nvPicPr>
          <p:cNvPr id="4" name="Picture 3"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4775" y="2435032"/>
            <a:ext cx="349678" cy="319706"/>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4358" y="5834058"/>
            <a:ext cx="4889957" cy="397794"/>
          </a:xfrm>
          <a:prstGeom prst="rect">
            <a:avLst/>
          </a:prstGeom>
        </p:spPr>
      </p:pic>
    </p:spTree>
    <p:extLst>
      <p:ext uri="{BB962C8B-B14F-4D97-AF65-F5344CB8AC3E}">
        <p14:creationId xmlns:p14="http://schemas.microsoft.com/office/powerpoint/2010/main" val="2461166392"/>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5159121" cy="1162050"/>
          </a:xfrm>
        </p:spPr>
        <p:txBody>
          <a:bodyPr/>
          <a:lstStyle/>
          <a:p>
            <a:r>
              <a:rPr lang="en-US" dirty="0"/>
              <a:t>Two groups and two periods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434295841"/>
              </p:ext>
            </p:extLst>
          </p:nvPr>
        </p:nvGraphicFramePr>
        <p:xfrm>
          <a:off x="1900675" y="2089218"/>
          <a:ext cx="5111751" cy="1381760"/>
        </p:xfrm>
        <a:graphic>
          <a:graphicData uri="http://schemas.openxmlformats.org/drawingml/2006/table">
            <a:tbl>
              <a:tblPr firstRow="1" bandRow="1">
                <a:tableStyleId>{5C22544A-7EE6-4342-B048-85BDC9FD1C3A}</a:tableStyleId>
              </a:tblPr>
              <a:tblGrid>
                <a:gridCol w="1703917"/>
                <a:gridCol w="1703917"/>
                <a:gridCol w="1703917"/>
              </a:tblGrid>
              <a:tr h="370840">
                <a:tc>
                  <a:txBody>
                    <a:bodyPr/>
                    <a:lstStyle/>
                    <a:p>
                      <a:endParaRPr lang="en-US" dirty="0"/>
                    </a:p>
                  </a:txBody>
                  <a:tcPr/>
                </a:tc>
                <a:tc>
                  <a:txBody>
                    <a:bodyPr/>
                    <a:lstStyle/>
                    <a:p>
                      <a:r>
                        <a:rPr lang="en-US" dirty="0" smtClean="0"/>
                        <a:t>Post-period</a:t>
                      </a:r>
                      <a:br>
                        <a:rPr lang="en-US" dirty="0" smtClean="0"/>
                      </a:br>
                      <a:r>
                        <a:rPr lang="en-US" dirty="0" smtClean="0"/>
                        <a:t>(T=1)</a:t>
                      </a:r>
                      <a:endParaRPr lang="en-US" dirty="0"/>
                    </a:p>
                  </a:txBody>
                  <a:tcPr/>
                </a:tc>
                <a:tc>
                  <a:txBody>
                    <a:bodyPr/>
                    <a:lstStyle/>
                    <a:p>
                      <a:r>
                        <a:rPr lang="en-US" dirty="0" smtClean="0"/>
                        <a:t>Pre-Period</a:t>
                      </a:r>
                      <a:br>
                        <a:rPr lang="en-US" dirty="0" smtClean="0"/>
                      </a:br>
                      <a:r>
                        <a:rPr lang="en-US" dirty="0" smtClean="0"/>
                        <a:t>(T=0)</a:t>
                      </a:r>
                      <a:endParaRPr lang="en-US" dirty="0"/>
                    </a:p>
                  </a:txBody>
                  <a:tcPr/>
                </a:tc>
              </a:tr>
              <a:tr h="370840">
                <a:tc>
                  <a:txBody>
                    <a:bodyPr/>
                    <a:lstStyle/>
                    <a:p>
                      <a:r>
                        <a:rPr lang="en-US" dirty="0" smtClean="0"/>
                        <a:t>Treated (D=1)</a:t>
                      </a:r>
                      <a:endParaRPr lang="en-US" dirty="0"/>
                    </a:p>
                  </a:txBody>
                  <a:tcPr/>
                </a:tc>
                <a:tc>
                  <a:txBody>
                    <a:bodyPr/>
                    <a:lstStyle/>
                    <a:p>
                      <a:r>
                        <a:rPr lang="en-US" dirty="0" smtClean="0"/>
                        <a:t>E[Y</a:t>
                      </a:r>
                      <a:r>
                        <a:rPr lang="en-US" baseline="30000" dirty="0" smtClean="0"/>
                        <a:t>1</a:t>
                      </a:r>
                      <a:r>
                        <a:rPr lang="en-US" baseline="0" dirty="0" smtClean="0"/>
                        <a:t>(1)|D=1]</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(0)|D=1]</a:t>
                      </a:r>
                      <a:endParaRPr lang="en-US" dirty="0" smtClean="0"/>
                    </a:p>
                  </a:txBody>
                  <a:tcPr/>
                </a:tc>
              </a:tr>
              <a:tr h="370840">
                <a:tc>
                  <a:txBody>
                    <a:bodyPr/>
                    <a:lstStyle/>
                    <a:p>
                      <a:r>
                        <a:rPr lang="en-US" dirty="0" smtClean="0"/>
                        <a:t>Control (D=0)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(1)|D=0]</a:t>
                      </a:r>
                      <a:endParaRPr lang="en-U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(0)|D=0]</a:t>
                      </a:r>
                      <a:endParaRPr lang="en-US" dirty="0" smtClean="0"/>
                    </a:p>
                  </a:txBody>
                  <a:tcPr/>
                </a:tc>
              </a:tr>
            </a:tbl>
          </a:graphicData>
        </a:graphic>
      </p:graphicFrame>
      <p:sp>
        <p:nvSpPr>
          <p:cNvPr id="6" name="Text Placeholder 5"/>
          <p:cNvSpPr>
            <a:spLocks noGrp="1"/>
          </p:cNvSpPr>
          <p:nvPr>
            <p:ph type="body" sz="half" idx="2"/>
          </p:nvPr>
        </p:nvSpPr>
        <p:spPr>
          <a:xfrm>
            <a:off x="457200" y="1435101"/>
            <a:ext cx="3059590" cy="865202"/>
          </a:xfrm>
        </p:spPr>
        <p:txBody>
          <a:bodyPr>
            <a:normAutofit/>
          </a:bodyPr>
          <a:lstStyle/>
          <a:p>
            <a:r>
              <a:rPr lang="en-US" dirty="0" err="1"/>
              <a:t>Estimand</a:t>
            </a:r>
            <a:r>
              <a:rPr lang="en-US" dirty="0"/>
              <a:t> (ATT):</a:t>
            </a:r>
          </a:p>
          <a:p>
            <a:endParaRPr lang="en-US" dirty="0" smtClean="0"/>
          </a:p>
          <a:p>
            <a:endParaRPr lang="en-US" dirty="0"/>
          </a:p>
          <a:p>
            <a:endParaRPr lang="en-US" dirty="0" smtClean="0"/>
          </a:p>
          <a:p>
            <a:endParaRPr lang="en-US" dirty="0"/>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0675" y="1460444"/>
            <a:ext cx="3375180" cy="274568"/>
          </a:xfrm>
          <a:prstGeom prst="rect">
            <a:avLst/>
          </a:prstGeom>
        </p:spPr>
      </p:pic>
      <p:sp>
        <p:nvSpPr>
          <p:cNvPr id="9" name="Text Placeholder 5"/>
          <p:cNvSpPr txBox="1">
            <a:spLocks/>
          </p:cNvSpPr>
          <p:nvPr/>
        </p:nvSpPr>
        <p:spPr>
          <a:xfrm>
            <a:off x="457201" y="3565170"/>
            <a:ext cx="8048846" cy="2560993"/>
          </a:xfrm>
          <a:prstGeom prst="rect">
            <a:avLst/>
          </a:prstGeom>
        </p:spPr>
        <p:txBody>
          <a:bodyPr vert="horz" lIns="91440" tIns="45720" rIns="91440" bIns="45720" rtlCol="0">
            <a:normAutofit fontScale="92500" lnSpcReduction="10000"/>
          </a:bodyPr>
          <a:lstStyle>
            <a:lvl1pPr marL="0" indent="0" algn="l" defTabSz="457200" rtl="0" eaLnBrk="1" latinLnBrk="0" hangingPunct="1">
              <a:spcBef>
                <a:spcPct val="20000"/>
              </a:spcBef>
              <a:buFont typeface="Arial"/>
              <a:buNone/>
              <a:defRPr sz="1400" kern="1200">
                <a:solidFill>
                  <a:schemeClr val="tx1"/>
                </a:solidFill>
                <a:latin typeface="+mn-lt"/>
                <a:ea typeface="+mn-ea"/>
                <a:cs typeface="+mn-cs"/>
              </a:defRPr>
            </a:lvl1pPr>
            <a:lvl2pPr marL="457200" indent="0" algn="l" defTabSz="457200" rtl="0" eaLnBrk="1" latinLnBrk="0" hangingPunct="1">
              <a:spcBef>
                <a:spcPct val="20000"/>
              </a:spcBef>
              <a:buFont typeface="Arial"/>
              <a:buNone/>
              <a:defRPr sz="12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10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9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900" kern="1200">
                <a:solidFill>
                  <a:schemeClr val="tx1"/>
                </a:solidFill>
                <a:latin typeface="+mn-lt"/>
                <a:ea typeface="+mn-ea"/>
                <a:cs typeface="+mn-cs"/>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b="1" dirty="0" smtClean="0"/>
              <a:t>Data we have:</a:t>
            </a:r>
          </a:p>
          <a:p>
            <a:r>
              <a:rPr lang="en-US" b="1" dirty="0" smtClean="0"/>
              <a:t>	Top left: </a:t>
            </a:r>
            <a:r>
              <a:rPr lang="en-US" dirty="0" smtClean="0"/>
              <a:t>Average post-period outcome for treatment units when they receive treatment</a:t>
            </a:r>
          </a:p>
          <a:p>
            <a:r>
              <a:rPr lang="en-US" b="1" dirty="0" smtClean="0"/>
              <a:t>	Bottom left: </a:t>
            </a:r>
            <a:r>
              <a:rPr lang="en-US" dirty="0" smtClean="0"/>
              <a:t>Average post-period outcome for control units when they didn’t receive treatment</a:t>
            </a:r>
          </a:p>
          <a:p>
            <a:r>
              <a:rPr lang="en-US" b="1" dirty="0" smtClean="0"/>
              <a:t>	Top right: </a:t>
            </a:r>
            <a:r>
              <a:rPr lang="en-US" dirty="0" smtClean="0"/>
              <a:t>Average pre-period outcome for treatment units when they didn’t receive treatment</a:t>
            </a:r>
          </a:p>
          <a:p>
            <a:r>
              <a:rPr lang="en-US" b="1" dirty="0" smtClean="0"/>
              <a:t>	Bottom right:</a:t>
            </a:r>
            <a:r>
              <a:rPr lang="en-US" dirty="0" smtClean="0"/>
              <a:t> Average pre-period outcome for control units when they didn’t receive treatment</a:t>
            </a:r>
            <a:endParaRPr lang="en-US" b="1" dirty="0" smtClean="0"/>
          </a:p>
          <a:p>
            <a:endParaRPr lang="en-US" b="1" dirty="0"/>
          </a:p>
          <a:p>
            <a:r>
              <a:rPr lang="en-US" b="1" dirty="0" smtClean="0"/>
              <a:t>Data we need for ATT:</a:t>
            </a:r>
            <a:endParaRPr lang="en-US" dirty="0" smtClean="0"/>
          </a:p>
          <a:p>
            <a:r>
              <a:rPr lang="en-US" dirty="0" smtClean="0"/>
              <a:t>	</a:t>
            </a:r>
            <a:r>
              <a:rPr lang="en-US" dirty="0"/>
              <a:t>E[</a:t>
            </a:r>
            <a:r>
              <a:rPr lang="en-US" dirty="0" smtClean="0"/>
              <a:t>Y</a:t>
            </a:r>
            <a:r>
              <a:rPr lang="en-US" baseline="30000" dirty="0" smtClean="0"/>
              <a:t>1</a:t>
            </a:r>
            <a:r>
              <a:rPr lang="en-US" dirty="0" smtClean="0"/>
              <a:t>(</a:t>
            </a:r>
            <a:r>
              <a:rPr lang="en-US" dirty="0"/>
              <a:t>1)|D=1</a:t>
            </a:r>
            <a:r>
              <a:rPr lang="en-US" dirty="0" smtClean="0"/>
              <a:t>] and E</a:t>
            </a:r>
            <a:r>
              <a:rPr lang="en-US" dirty="0"/>
              <a:t>[Y</a:t>
            </a:r>
            <a:r>
              <a:rPr lang="en-US" baseline="30000" dirty="0"/>
              <a:t>0</a:t>
            </a:r>
            <a:r>
              <a:rPr lang="en-US" dirty="0"/>
              <a:t>(1)|D=1]</a:t>
            </a:r>
            <a:endParaRPr lang="en-US" dirty="0" smtClean="0"/>
          </a:p>
          <a:p>
            <a:endParaRPr lang="en-US" dirty="0" smtClean="0"/>
          </a:p>
          <a:p>
            <a:r>
              <a:rPr lang="en-US" b="1" dirty="0" smtClean="0"/>
              <a:t>Fundamental Problem:</a:t>
            </a:r>
          </a:p>
          <a:p>
            <a:r>
              <a:rPr lang="en-US" dirty="0" smtClean="0"/>
              <a:t>	</a:t>
            </a:r>
            <a:r>
              <a:rPr lang="en-US" b="1" dirty="0" smtClean="0"/>
              <a:t>Missing: </a:t>
            </a:r>
            <a:r>
              <a:rPr lang="en-US" dirty="0" smtClean="0"/>
              <a:t>Average post-period outcome for treatment units in the absence of the treatment (</a:t>
            </a:r>
            <a:r>
              <a:rPr lang="en-US" dirty="0">
                <a:solidFill>
                  <a:srgbClr val="FF0000"/>
                </a:solidFill>
              </a:rPr>
              <a:t>E[Y</a:t>
            </a:r>
            <a:r>
              <a:rPr lang="en-US" baseline="30000" dirty="0">
                <a:solidFill>
                  <a:srgbClr val="FF0000"/>
                </a:solidFill>
              </a:rPr>
              <a:t>0</a:t>
            </a:r>
            <a:r>
              <a:rPr lang="en-US" dirty="0">
                <a:solidFill>
                  <a:srgbClr val="FF0000"/>
                </a:solidFill>
              </a:rPr>
              <a:t>(1)|D=1</a:t>
            </a:r>
            <a:r>
              <a:rPr lang="en-US" dirty="0" smtClean="0">
                <a:solidFill>
                  <a:srgbClr val="FF0000"/>
                </a:solidFill>
              </a:rPr>
              <a:t>])</a:t>
            </a:r>
            <a:r>
              <a:rPr lang="en-US" dirty="0" smtClean="0"/>
              <a:t>.  </a:t>
            </a:r>
            <a:endParaRPr lang="en-US" dirty="0"/>
          </a:p>
        </p:txBody>
      </p:sp>
    </p:spTree>
    <p:extLst>
      <p:ext uri="{BB962C8B-B14F-4D97-AF65-F5344CB8AC3E}">
        <p14:creationId xmlns:p14="http://schemas.microsoft.com/office/powerpoint/2010/main" val="227082698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Natural experiments: Example 1</a:t>
            </a:r>
            <a:endParaRPr lang="en-US" sz="3600" dirty="0"/>
          </a:p>
        </p:txBody>
      </p:sp>
      <p:sp>
        <p:nvSpPr>
          <p:cNvPr id="3" name="Content Placeholder 2"/>
          <p:cNvSpPr>
            <a:spLocks noGrp="1"/>
          </p:cNvSpPr>
          <p:nvPr>
            <p:ph idx="1"/>
          </p:nvPr>
        </p:nvSpPr>
        <p:spPr/>
        <p:txBody>
          <a:bodyPr>
            <a:normAutofit fontScale="92500" lnSpcReduction="20000"/>
          </a:bodyPr>
          <a:lstStyle/>
          <a:p>
            <a:r>
              <a:rPr lang="en-US" dirty="0" err="1" smtClean="0"/>
              <a:t>Angrist</a:t>
            </a:r>
            <a:r>
              <a:rPr lang="en-US" dirty="0" smtClean="0"/>
              <a:t> and </a:t>
            </a:r>
            <a:r>
              <a:rPr lang="en-US" dirty="0" err="1" smtClean="0"/>
              <a:t>Lavy</a:t>
            </a:r>
            <a:r>
              <a:rPr lang="en-US" dirty="0" smtClean="0"/>
              <a:t> (1999) </a:t>
            </a:r>
            <a:r>
              <a:rPr lang="en-US" dirty="0" smtClean="0"/>
              <a:t>are interested in the </a:t>
            </a:r>
            <a:r>
              <a:rPr lang="en-US" dirty="0" smtClean="0"/>
              <a:t>causal effect of class </a:t>
            </a:r>
            <a:r>
              <a:rPr lang="en-US" dirty="0" smtClean="0"/>
              <a:t>size (</a:t>
            </a:r>
            <a:r>
              <a:rPr lang="en-US" b="1" dirty="0" smtClean="0"/>
              <a:t>D</a:t>
            </a:r>
            <a:r>
              <a:rPr lang="en-US" dirty="0" smtClean="0"/>
              <a:t>) </a:t>
            </a:r>
            <a:r>
              <a:rPr lang="en-US" dirty="0" smtClean="0"/>
              <a:t>on </a:t>
            </a:r>
            <a:r>
              <a:rPr lang="en-US" dirty="0" smtClean="0"/>
              <a:t>education outcomes (</a:t>
            </a:r>
            <a:r>
              <a:rPr lang="en-US" b="1" dirty="0" smtClean="0"/>
              <a:t>Y</a:t>
            </a:r>
            <a:r>
              <a:rPr lang="en-US" dirty="0" smtClean="0"/>
              <a:t>)</a:t>
            </a:r>
            <a:endParaRPr lang="en-US" dirty="0" smtClean="0"/>
          </a:p>
          <a:p>
            <a:r>
              <a:rPr lang="en-US" dirty="0" smtClean="0"/>
              <a:t>Data: 86 </a:t>
            </a:r>
            <a:r>
              <a:rPr lang="en-US" dirty="0" smtClean="0"/>
              <a:t>paired Israeli schools matched on covariate, </a:t>
            </a:r>
            <a:r>
              <a:rPr lang="en-US" b="1" dirty="0" smtClean="0"/>
              <a:t>x</a:t>
            </a:r>
            <a:r>
              <a:rPr lang="en-US" dirty="0"/>
              <a:t> </a:t>
            </a:r>
            <a:r>
              <a:rPr lang="en-US" dirty="0" smtClean="0"/>
              <a:t>(share of disadvantaged children)</a:t>
            </a:r>
          </a:p>
          <a:p>
            <a:pPr lvl="1"/>
            <a:r>
              <a:rPr lang="en-US" dirty="0"/>
              <a:t>They were matched on observable covariate </a:t>
            </a:r>
            <a:r>
              <a:rPr lang="en-US" b="1" dirty="0"/>
              <a:t>x</a:t>
            </a:r>
            <a:r>
              <a:rPr lang="en-US" dirty="0"/>
              <a:t> 	</a:t>
            </a:r>
          </a:p>
          <a:p>
            <a:pPr lvl="1"/>
            <a:r>
              <a:rPr lang="en-US" dirty="0"/>
              <a:t>but are treatment group students equivalent to control on </a:t>
            </a:r>
            <a:r>
              <a:rPr lang="en-US" b="1" dirty="0"/>
              <a:t>both</a:t>
            </a:r>
            <a:r>
              <a:rPr lang="en-US" dirty="0"/>
              <a:t> </a:t>
            </a:r>
            <a:r>
              <a:rPr lang="en-US" b="1" dirty="0"/>
              <a:t>x and</a:t>
            </a:r>
            <a:r>
              <a:rPr lang="en-US" dirty="0"/>
              <a:t> </a:t>
            </a:r>
            <a:r>
              <a:rPr lang="en-US" b="1" dirty="0"/>
              <a:t>u</a:t>
            </a:r>
            <a:r>
              <a:rPr lang="en-US" dirty="0"/>
              <a:t>, not just </a:t>
            </a:r>
            <a:r>
              <a:rPr lang="en-US" b="1" dirty="0"/>
              <a:t>x?</a:t>
            </a:r>
            <a:endParaRPr lang="en-US" dirty="0"/>
          </a:p>
          <a:p>
            <a:r>
              <a:rPr lang="en-US" dirty="0" smtClean="0"/>
              <a:t>Treatment: Small class size is the treatment</a:t>
            </a:r>
          </a:p>
          <a:p>
            <a:pPr lvl="1"/>
            <a:r>
              <a:rPr lang="en-US" dirty="0" smtClean="0"/>
              <a:t>Treatment</a:t>
            </a:r>
            <a:r>
              <a:rPr lang="en-US" dirty="0"/>
              <a:t>: 41-50 students in 5</a:t>
            </a:r>
            <a:r>
              <a:rPr lang="en-US" baseline="30000" dirty="0"/>
              <a:t>th</a:t>
            </a:r>
            <a:r>
              <a:rPr lang="en-US" dirty="0"/>
              <a:t> grade (D=1)</a:t>
            </a:r>
          </a:p>
          <a:p>
            <a:pPr lvl="1"/>
            <a:r>
              <a:rPr lang="en-US" dirty="0" smtClean="0"/>
              <a:t>Control</a:t>
            </a:r>
            <a:r>
              <a:rPr lang="en-US" dirty="0" smtClean="0"/>
              <a:t>: 31-40 students in 5</a:t>
            </a:r>
            <a:r>
              <a:rPr lang="en-US" baseline="30000" dirty="0" smtClean="0"/>
              <a:t>th</a:t>
            </a:r>
            <a:r>
              <a:rPr lang="en-US" dirty="0" smtClean="0"/>
              <a:t> grade (D=0</a:t>
            </a:r>
            <a:r>
              <a:rPr lang="en-US" dirty="0" smtClean="0"/>
              <a:t>)</a:t>
            </a:r>
            <a:endParaRPr lang="en-US" dirty="0" smtClean="0"/>
          </a:p>
        </p:txBody>
      </p:sp>
    </p:spTree>
    <p:extLst>
      <p:ext uri="{BB962C8B-B14F-4D97-AF65-F5344CB8AC3E}">
        <p14:creationId xmlns:p14="http://schemas.microsoft.com/office/powerpoint/2010/main" val="605121515"/>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5159121" cy="1162050"/>
          </a:xfrm>
        </p:spPr>
        <p:txBody>
          <a:bodyPr/>
          <a:lstStyle/>
          <a:p>
            <a:r>
              <a:rPr lang="en-US" dirty="0"/>
              <a:t>Two groups and two periods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264336477"/>
              </p:ext>
            </p:extLst>
          </p:nvPr>
        </p:nvGraphicFramePr>
        <p:xfrm>
          <a:off x="1900675" y="2089218"/>
          <a:ext cx="5111751" cy="1381760"/>
        </p:xfrm>
        <a:graphic>
          <a:graphicData uri="http://schemas.openxmlformats.org/drawingml/2006/table">
            <a:tbl>
              <a:tblPr firstRow="1" bandRow="1">
                <a:tableStyleId>{5C22544A-7EE6-4342-B048-85BDC9FD1C3A}</a:tableStyleId>
              </a:tblPr>
              <a:tblGrid>
                <a:gridCol w="1703917"/>
                <a:gridCol w="1703917"/>
                <a:gridCol w="1703917"/>
              </a:tblGrid>
              <a:tr h="370840">
                <a:tc>
                  <a:txBody>
                    <a:bodyPr/>
                    <a:lstStyle/>
                    <a:p>
                      <a:endParaRPr lang="en-US" dirty="0"/>
                    </a:p>
                  </a:txBody>
                  <a:tcPr/>
                </a:tc>
                <a:tc>
                  <a:txBody>
                    <a:bodyPr/>
                    <a:lstStyle/>
                    <a:p>
                      <a:r>
                        <a:rPr lang="en-US" dirty="0" smtClean="0"/>
                        <a:t>Post-period</a:t>
                      </a:r>
                      <a:br>
                        <a:rPr lang="en-US" dirty="0" smtClean="0"/>
                      </a:br>
                      <a:r>
                        <a:rPr lang="en-US" dirty="0" smtClean="0"/>
                        <a:t>(T=1)</a:t>
                      </a:r>
                      <a:endParaRPr lang="en-US" dirty="0"/>
                    </a:p>
                  </a:txBody>
                  <a:tcPr/>
                </a:tc>
                <a:tc>
                  <a:txBody>
                    <a:bodyPr/>
                    <a:lstStyle/>
                    <a:p>
                      <a:r>
                        <a:rPr lang="en-US" dirty="0" smtClean="0"/>
                        <a:t>Pre-Period</a:t>
                      </a:r>
                      <a:br>
                        <a:rPr lang="en-US" dirty="0" smtClean="0"/>
                      </a:br>
                      <a:r>
                        <a:rPr lang="en-US" dirty="0" smtClean="0"/>
                        <a:t>(T=0)</a:t>
                      </a:r>
                      <a:endParaRPr lang="en-US" dirty="0"/>
                    </a:p>
                  </a:txBody>
                  <a:tcPr/>
                </a:tc>
              </a:tr>
              <a:tr h="370840">
                <a:tc>
                  <a:txBody>
                    <a:bodyPr/>
                    <a:lstStyle/>
                    <a:p>
                      <a:r>
                        <a:rPr lang="en-US" dirty="0" smtClean="0"/>
                        <a:t>Treated (D=1)</a:t>
                      </a:r>
                      <a:endParaRPr lang="en-US" dirty="0"/>
                    </a:p>
                  </a:txBody>
                  <a:tcPr/>
                </a:tc>
                <a:tc>
                  <a:txBody>
                    <a:bodyPr/>
                    <a:lstStyle/>
                    <a:p>
                      <a:r>
                        <a:rPr lang="en-US" dirty="0" smtClean="0"/>
                        <a:t>E[Y</a:t>
                      </a:r>
                      <a:r>
                        <a:rPr lang="en-US" baseline="30000" dirty="0" smtClean="0"/>
                        <a:t>1</a:t>
                      </a:r>
                      <a:r>
                        <a:rPr lang="en-US" baseline="0" dirty="0" smtClean="0"/>
                        <a:t>(1)|D=1]</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(0)|D=1]</a:t>
                      </a:r>
                      <a:endParaRPr lang="en-US" dirty="0" smtClean="0"/>
                    </a:p>
                  </a:txBody>
                  <a:tcPr/>
                </a:tc>
              </a:tr>
              <a:tr h="370840">
                <a:tc>
                  <a:txBody>
                    <a:bodyPr/>
                    <a:lstStyle/>
                    <a:p>
                      <a:r>
                        <a:rPr lang="en-US" dirty="0" smtClean="0"/>
                        <a:t>Control (D=0)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(1)|D=0]</a:t>
                      </a:r>
                      <a:endParaRPr lang="en-U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(0)|D=0]</a:t>
                      </a:r>
                      <a:endParaRPr lang="en-US" dirty="0" smtClean="0"/>
                    </a:p>
                  </a:txBody>
                  <a:tcPr/>
                </a:tc>
              </a:tr>
            </a:tbl>
          </a:graphicData>
        </a:graphic>
      </p:graphicFrame>
      <p:sp>
        <p:nvSpPr>
          <p:cNvPr id="6" name="Text Placeholder 5"/>
          <p:cNvSpPr>
            <a:spLocks noGrp="1"/>
          </p:cNvSpPr>
          <p:nvPr>
            <p:ph type="body" sz="half" idx="2"/>
          </p:nvPr>
        </p:nvSpPr>
        <p:spPr>
          <a:xfrm>
            <a:off x="457200" y="1435101"/>
            <a:ext cx="3059590" cy="865202"/>
          </a:xfrm>
        </p:spPr>
        <p:txBody>
          <a:bodyPr>
            <a:normAutofit/>
          </a:bodyPr>
          <a:lstStyle/>
          <a:p>
            <a:r>
              <a:rPr lang="en-US" dirty="0" err="1"/>
              <a:t>Estimand</a:t>
            </a:r>
            <a:r>
              <a:rPr lang="en-US" dirty="0"/>
              <a:t> (ATT):</a:t>
            </a:r>
          </a:p>
          <a:p>
            <a:endParaRPr lang="en-US" dirty="0" smtClean="0"/>
          </a:p>
          <a:p>
            <a:endParaRPr lang="en-US" dirty="0"/>
          </a:p>
          <a:p>
            <a:endParaRPr lang="en-US" dirty="0" smtClean="0"/>
          </a:p>
          <a:p>
            <a:endParaRPr lang="en-US" dirty="0"/>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0675" y="1460444"/>
            <a:ext cx="3375180" cy="274568"/>
          </a:xfrm>
          <a:prstGeom prst="rect">
            <a:avLst/>
          </a:prstGeom>
        </p:spPr>
      </p:pic>
      <p:sp>
        <p:nvSpPr>
          <p:cNvPr id="9" name="Text Placeholder 5"/>
          <p:cNvSpPr txBox="1">
            <a:spLocks/>
          </p:cNvSpPr>
          <p:nvPr/>
        </p:nvSpPr>
        <p:spPr>
          <a:xfrm>
            <a:off x="457201" y="3565170"/>
            <a:ext cx="8048846" cy="2560993"/>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chemeClr val="tx1"/>
                </a:solidFill>
                <a:latin typeface="+mn-lt"/>
                <a:ea typeface="+mn-ea"/>
                <a:cs typeface="+mn-cs"/>
              </a:defRPr>
            </a:lvl1pPr>
            <a:lvl2pPr marL="457200" indent="0" algn="l" defTabSz="457200" rtl="0" eaLnBrk="1" latinLnBrk="0" hangingPunct="1">
              <a:spcBef>
                <a:spcPct val="20000"/>
              </a:spcBef>
              <a:buFont typeface="Arial"/>
              <a:buNone/>
              <a:defRPr sz="12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10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9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900" kern="1200">
                <a:solidFill>
                  <a:schemeClr val="tx1"/>
                </a:solidFill>
                <a:latin typeface="+mn-lt"/>
                <a:ea typeface="+mn-ea"/>
                <a:cs typeface="+mn-cs"/>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b="1" dirty="0" smtClean="0"/>
              <a:t>Control strategy idea #1</a:t>
            </a:r>
            <a:r>
              <a:rPr lang="en-US" dirty="0" smtClean="0"/>
              <a:t>: Before vs. After</a:t>
            </a:r>
            <a:endParaRPr lang="en-US" b="1" dirty="0"/>
          </a:p>
          <a:p>
            <a:pPr marL="285750" indent="-285750">
              <a:buFontTx/>
              <a:buChar char="•"/>
            </a:pPr>
            <a:r>
              <a:rPr lang="en-US" b="1" dirty="0" smtClean="0"/>
              <a:t>Use</a:t>
            </a:r>
            <a:r>
              <a:rPr lang="en-US" dirty="0" smtClean="0"/>
              <a:t>: </a:t>
            </a:r>
            <a:endParaRPr lang="en-US" b="1" dirty="0" smtClean="0"/>
          </a:p>
          <a:p>
            <a:pPr marL="285750" indent="-285750">
              <a:buFontTx/>
              <a:buChar char="•"/>
            </a:pPr>
            <a:endParaRPr lang="en-US" b="1" dirty="0"/>
          </a:p>
        </p:txBody>
      </p:sp>
      <p:pic>
        <p:nvPicPr>
          <p:cNvPr id="3" name="Picture 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9807" y="3914697"/>
            <a:ext cx="2455255" cy="182418"/>
          </a:xfrm>
          <a:prstGeom prst="rect">
            <a:avLst/>
          </a:prstGeom>
        </p:spPr>
      </p:pic>
    </p:spTree>
    <p:extLst>
      <p:ext uri="{BB962C8B-B14F-4D97-AF65-F5344CB8AC3E}">
        <p14:creationId xmlns:p14="http://schemas.microsoft.com/office/powerpoint/2010/main" val="253610461"/>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5159121" cy="1162050"/>
          </a:xfrm>
        </p:spPr>
        <p:txBody>
          <a:bodyPr/>
          <a:lstStyle/>
          <a:p>
            <a:r>
              <a:rPr lang="en-US" dirty="0"/>
              <a:t>Two groups and two periods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628308166"/>
              </p:ext>
            </p:extLst>
          </p:nvPr>
        </p:nvGraphicFramePr>
        <p:xfrm>
          <a:off x="1900675" y="2089218"/>
          <a:ext cx="5111751" cy="1381760"/>
        </p:xfrm>
        <a:graphic>
          <a:graphicData uri="http://schemas.openxmlformats.org/drawingml/2006/table">
            <a:tbl>
              <a:tblPr firstRow="1" bandRow="1">
                <a:tableStyleId>{5C22544A-7EE6-4342-B048-85BDC9FD1C3A}</a:tableStyleId>
              </a:tblPr>
              <a:tblGrid>
                <a:gridCol w="1703917"/>
                <a:gridCol w="1703917"/>
                <a:gridCol w="1703917"/>
              </a:tblGrid>
              <a:tr h="370840">
                <a:tc>
                  <a:txBody>
                    <a:bodyPr/>
                    <a:lstStyle/>
                    <a:p>
                      <a:endParaRPr lang="en-US" dirty="0"/>
                    </a:p>
                  </a:txBody>
                  <a:tcPr/>
                </a:tc>
                <a:tc>
                  <a:txBody>
                    <a:bodyPr/>
                    <a:lstStyle/>
                    <a:p>
                      <a:r>
                        <a:rPr lang="en-US" dirty="0" smtClean="0"/>
                        <a:t>Post-period</a:t>
                      </a:r>
                      <a:br>
                        <a:rPr lang="en-US" dirty="0" smtClean="0"/>
                      </a:br>
                      <a:r>
                        <a:rPr lang="en-US" dirty="0" smtClean="0"/>
                        <a:t>(T=1)</a:t>
                      </a:r>
                      <a:endParaRPr lang="en-US" dirty="0"/>
                    </a:p>
                  </a:txBody>
                  <a:tcPr/>
                </a:tc>
                <a:tc>
                  <a:txBody>
                    <a:bodyPr/>
                    <a:lstStyle/>
                    <a:p>
                      <a:r>
                        <a:rPr lang="en-US" dirty="0" smtClean="0"/>
                        <a:t>Pre-Period</a:t>
                      </a:r>
                      <a:br>
                        <a:rPr lang="en-US" dirty="0" smtClean="0"/>
                      </a:br>
                      <a:r>
                        <a:rPr lang="en-US" dirty="0" smtClean="0"/>
                        <a:t>(T=0)</a:t>
                      </a:r>
                      <a:endParaRPr lang="en-US" dirty="0"/>
                    </a:p>
                  </a:txBody>
                  <a:tcPr/>
                </a:tc>
              </a:tr>
              <a:tr h="370840">
                <a:tc>
                  <a:txBody>
                    <a:bodyPr/>
                    <a:lstStyle/>
                    <a:p>
                      <a:r>
                        <a:rPr lang="en-US" dirty="0" smtClean="0"/>
                        <a:t>Treated (D=1)</a:t>
                      </a:r>
                      <a:endParaRPr lang="en-US" dirty="0"/>
                    </a:p>
                  </a:txBody>
                  <a:tcPr/>
                </a:tc>
                <a:tc>
                  <a:txBody>
                    <a:bodyPr/>
                    <a:lstStyle/>
                    <a:p>
                      <a:r>
                        <a:rPr lang="en-US" dirty="0" smtClean="0"/>
                        <a:t>E[Y</a:t>
                      </a:r>
                      <a:r>
                        <a:rPr lang="en-US" baseline="30000" dirty="0" smtClean="0"/>
                        <a:t>1</a:t>
                      </a:r>
                      <a:r>
                        <a:rPr lang="en-US" baseline="0" dirty="0" smtClean="0"/>
                        <a:t>(1)|D=1]</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(0)|D=1]</a:t>
                      </a:r>
                      <a:endParaRPr lang="en-US" dirty="0" smtClean="0"/>
                    </a:p>
                  </a:txBody>
                  <a:tcPr/>
                </a:tc>
              </a:tr>
              <a:tr h="370840">
                <a:tc>
                  <a:txBody>
                    <a:bodyPr/>
                    <a:lstStyle/>
                    <a:p>
                      <a:r>
                        <a:rPr lang="en-US" dirty="0" smtClean="0"/>
                        <a:t>Control (D=0)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(1)|D=0]</a:t>
                      </a:r>
                      <a:endParaRPr lang="en-U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(0)|D=0]</a:t>
                      </a:r>
                      <a:endParaRPr lang="en-US" dirty="0" smtClean="0"/>
                    </a:p>
                  </a:txBody>
                  <a:tcPr/>
                </a:tc>
              </a:tr>
            </a:tbl>
          </a:graphicData>
        </a:graphic>
      </p:graphicFrame>
      <p:sp>
        <p:nvSpPr>
          <p:cNvPr id="6" name="Text Placeholder 5"/>
          <p:cNvSpPr>
            <a:spLocks noGrp="1"/>
          </p:cNvSpPr>
          <p:nvPr>
            <p:ph type="body" sz="half" idx="2"/>
          </p:nvPr>
        </p:nvSpPr>
        <p:spPr>
          <a:xfrm>
            <a:off x="457200" y="1435101"/>
            <a:ext cx="3059590" cy="865202"/>
          </a:xfrm>
        </p:spPr>
        <p:txBody>
          <a:bodyPr>
            <a:normAutofit/>
          </a:bodyPr>
          <a:lstStyle/>
          <a:p>
            <a:r>
              <a:rPr lang="en-US" dirty="0" err="1"/>
              <a:t>Estimand</a:t>
            </a:r>
            <a:r>
              <a:rPr lang="en-US" dirty="0"/>
              <a:t> (ATT):</a:t>
            </a:r>
          </a:p>
          <a:p>
            <a:endParaRPr lang="en-US" dirty="0" smtClean="0"/>
          </a:p>
          <a:p>
            <a:endParaRPr lang="en-US" dirty="0"/>
          </a:p>
          <a:p>
            <a:endParaRPr lang="en-US" dirty="0" smtClean="0"/>
          </a:p>
          <a:p>
            <a:endParaRPr lang="en-US" dirty="0"/>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0675" y="1460444"/>
            <a:ext cx="3375180" cy="274568"/>
          </a:xfrm>
          <a:prstGeom prst="rect">
            <a:avLst/>
          </a:prstGeom>
        </p:spPr>
      </p:pic>
      <p:sp>
        <p:nvSpPr>
          <p:cNvPr id="9" name="Text Placeholder 5"/>
          <p:cNvSpPr txBox="1">
            <a:spLocks/>
          </p:cNvSpPr>
          <p:nvPr/>
        </p:nvSpPr>
        <p:spPr>
          <a:xfrm>
            <a:off x="457201" y="3565170"/>
            <a:ext cx="8048846" cy="2560993"/>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chemeClr val="tx1"/>
                </a:solidFill>
                <a:latin typeface="+mn-lt"/>
                <a:ea typeface="+mn-ea"/>
                <a:cs typeface="+mn-cs"/>
              </a:defRPr>
            </a:lvl1pPr>
            <a:lvl2pPr marL="457200" indent="0" algn="l" defTabSz="457200" rtl="0" eaLnBrk="1" latinLnBrk="0" hangingPunct="1">
              <a:spcBef>
                <a:spcPct val="20000"/>
              </a:spcBef>
              <a:buFont typeface="Arial"/>
              <a:buNone/>
              <a:defRPr sz="12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10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9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900" kern="1200">
                <a:solidFill>
                  <a:schemeClr val="tx1"/>
                </a:solidFill>
                <a:latin typeface="+mn-lt"/>
                <a:ea typeface="+mn-ea"/>
                <a:cs typeface="+mn-cs"/>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b="1" dirty="0" smtClean="0"/>
              <a:t>Control strategy idea #1</a:t>
            </a:r>
            <a:r>
              <a:rPr lang="en-US" dirty="0" smtClean="0"/>
              <a:t>: Before vs. After</a:t>
            </a:r>
            <a:endParaRPr lang="en-US" b="1" dirty="0"/>
          </a:p>
          <a:p>
            <a:pPr marL="285750" indent="-285750">
              <a:buFontTx/>
              <a:buChar char="•"/>
            </a:pPr>
            <a:r>
              <a:rPr lang="en-US" b="1" dirty="0" smtClean="0"/>
              <a:t>Use:</a:t>
            </a:r>
          </a:p>
          <a:p>
            <a:endParaRPr lang="en-US" b="1" dirty="0" smtClean="0"/>
          </a:p>
          <a:p>
            <a:pPr marL="285750" indent="-285750">
              <a:buFontTx/>
              <a:buChar char="•"/>
            </a:pPr>
            <a:r>
              <a:rPr lang="en-US" b="1" dirty="0" smtClean="0"/>
              <a:t>Assumes:</a:t>
            </a:r>
          </a:p>
          <a:p>
            <a:endParaRPr lang="en-US" b="1" dirty="0" smtClean="0"/>
          </a:p>
          <a:p>
            <a:pPr marL="285750" indent="-285750">
              <a:buFontTx/>
              <a:buChar char="•"/>
            </a:pPr>
            <a:endParaRPr lang="en-US" b="1" dirty="0"/>
          </a:p>
        </p:txBody>
      </p:sp>
      <p:pic>
        <p:nvPicPr>
          <p:cNvPr id="3" name="Picture 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9807" y="3914697"/>
            <a:ext cx="2455255" cy="182418"/>
          </a:xfrm>
          <a:prstGeom prst="rect">
            <a:avLst/>
          </a:prstGeom>
        </p:spPr>
      </p:pic>
      <p:pic>
        <p:nvPicPr>
          <p:cNvPr id="7" name="Picture 6"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4294" y="4325157"/>
            <a:ext cx="1515169" cy="257767"/>
          </a:xfrm>
          <a:prstGeom prst="rect">
            <a:avLst/>
          </a:prstGeom>
        </p:spPr>
      </p:pic>
      <p:pic>
        <p:nvPicPr>
          <p:cNvPr id="10" name="Picture 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60410" y="4301855"/>
            <a:ext cx="2071742" cy="304449"/>
          </a:xfrm>
          <a:prstGeom prst="rect">
            <a:avLst/>
          </a:prstGeom>
        </p:spPr>
      </p:pic>
    </p:spTree>
    <p:extLst>
      <p:ext uri="{BB962C8B-B14F-4D97-AF65-F5344CB8AC3E}">
        <p14:creationId xmlns:p14="http://schemas.microsoft.com/office/powerpoint/2010/main" val="2708512089"/>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5159121" cy="1162050"/>
          </a:xfrm>
        </p:spPr>
        <p:txBody>
          <a:bodyPr/>
          <a:lstStyle/>
          <a:p>
            <a:r>
              <a:rPr lang="en-US" dirty="0"/>
              <a:t>Two groups and two periods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655297401"/>
              </p:ext>
            </p:extLst>
          </p:nvPr>
        </p:nvGraphicFramePr>
        <p:xfrm>
          <a:off x="1900675" y="2089218"/>
          <a:ext cx="5111751" cy="1381760"/>
        </p:xfrm>
        <a:graphic>
          <a:graphicData uri="http://schemas.openxmlformats.org/drawingml/2006/table">
            <a:tbl>
              <a:tblPr firstRow="1" bandRow="1">
                <a:tableStyleId>{5C22544A-7EE6-4342-B048-85BDC9FD1C3A}</a:tableStyleId>
              </a:tblPr>
              <a:tblGrid>
                <a:gridCol w="1703917"/>
                <a:gridCol w="1703917"/>
                <a:gridCol w="1703917"/>
              </a:tblGrid>
              <a:tr h="370840">
                <a:tc>
                  <a:txBody>
                    <a:bodyPr/>
                    <a:lstStyle/>
                    <a:p>
                      <a:endParaRPr lang="en-US" dirty="0"/>
                    </a:p>
                  </a:txBody>
                  <a:tcPr/>
                </a:tc>
                <a:tc>
                  <a:txBody>
                    <a:bodyPr/>
                    <a:lstStyle/>
                    <a:p>
                      <a:r>
                        <a:rPr lang="en-US" dirty="0" smtClean="0"/>
                        <a:t>Post-period</a:t>
                      </a:r>
                      <a:br>
                        <a:rPr lang="en-US" dirty="0" smtClean="0"/>
                      </a:br>
                      <a:r>
                        <a:rPr lang="en-US" dirty="0" smtClean="0"/>
                        <a:t>(T=1)</a:t>
                      </a:r>
                      <a:endParaRPr lang="en-US" dirty="0"/>
                    </a:p>
                  </a:txBody>
                  <a:tcPr/>
                </a:tc>
                <a:tc>
                  <a:txBody>
                    <a:bodyPr/>
                    <a:lstStyle/>
                    <a:p>
                      <a:r>
                        <a:rPr lang="en-US" dirty="0" smtClean="0"/>
                        <a:t>Pre-Period</a:t>
                      </a:r>
                      <a:br>
                        <a:rPr lang="en-US" dirty="0" smtClean="0"/>
                      </a:br>
                      <a:r>
                        <a:rPr lang="en-US" dirty="0" smtClean="0"/>
                        <a:t>(T=0)</a:t>
                      </a:r>
                      <a:endParaRPr lang="en-US" dirty="0"/>
                    </a:p>
                  </a:txBody>
                  <a:tcPr/>
                </a:tc>
              </a:tr>
              <a:tr h="370840">
                <a:tc>
                  <a:txBody>
                    <a:bodyPr/>
                    <a:lstStyle/>
                    <a:p>
                      <a:r>
                        <a:rPr lang="en-US" dirty="0" smtClean="0"/>
                        <a:t>Treated (D=1)</a:t>
                      </a:r>
                      <a:endParaRPr lang="en-US" dirty="0"/>
                    </a:p>
                  </a:txBody>
                  <a:tcPr/>
                </a:tc>
                <a:tc>
                  <a:txBody>
                    <a:bodyPr/>
                    <a:lstStyle/>
                    <a:p>
                      <a:r>
                        <a:rPr lang="en-US" dirty="0" smtClean="0"/>
                        <a:t>E[Y</a:t>
                      </a:r>
                      <a:r>
                        <a:rPr lang="en-US" baseline="30000" dirty="0" smtClean="0"/>
                        <a:t>1</a:t>
                      </a:r>
                      <a:r>
                        <a:rPr lang="en-US" baseline="0" dirty="0" smtClean="0"/>
                        <a:t>(1)|D=1]</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(0)|D=1]</a:t>
                      </a:r>
                      <a:endParaRPr lang="en-US" dirty="0" smtClean="0"/>
                    </a:p>
                  </a:txBody>
                  <a:tcPr/>
                </a:tc>
              </a:tr>
              <a:tr h="370840">
                <a:tc>
                  <a:txBody>
                    <a:bodyPr/>
                    <a:lstStyle/>
                    <a:p>
                      <a:r>
                        <a:rPr lang="en-US" dirty="0" smtClean="0"/>
                        <a:t>Control (D=0)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(1)|D=0]</a:t>
                      </a:r>
                      <a:endParaRPr lang="en-U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(0)|D=0]</a:t>
                      </a:r>
                      <a:endParaRPr lang="en-US" dirty="0" smtClean="0"/>
                    </a:p>
                  </a:txBody>
                  <a:tcPr/>
                </a:tc>
              </a:tr>
            </a:tbl>
          </a:graphicData>
        </a:graphic>
      </p:graphicFrame>
      <p:sp>
        <p:nvSpPr>
          <p:cNvPr id="6" name="Text Placeholder 5"/>
          <p:cNvSpPr>
            <a:spLocks noGrp="1"/>
          </p:cNvSpPr>
          <p:nvPr>
            <p:ph type="body" sz="half" idx="2"/>
          </p:nvPr>
        </p:nvSpPr>
        <p:spPr>
          <a:xfrm>
            <a:off x="457200" y="1435101"/>
            <a:ext cx="3059590" cy="865202"/>
          </a:xfrm>
        </p:spPr>
        <p:txBody>
          <a:bodyPr>
            <a:normAutofit/>
          </a:bodyPr>
          <a:lstStyle/>
          <a:p>
            <a:r>
              <a:rPr lang="en-US" dirty="0" err="1"/>
              <a:t>Estimand</a:t>
            </a:r>
            <a:r>
              <a:rPr lang="en-US" dirty="0"/>
              <a:t> (ATT):</a:t>
            </a:r>
          </a:p>
          <a:p>
            <a:endParaRPr lang="en-US" dirty="0" smtClean="0"/>
          </a:p>
          <a:p>
            <a:endParaRPr lang="en-US" dirty="0"/>
          </a:p>
          <a:p>
            <a:endParaRPr lang="en-US" dirty="0" smtClean="0"/>
          </a:p>
          <a:p>
            <a:endParaRPr lang="en-US" dirty="0"/>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0675" y="1460444"/>
            <a:ext cx="3375180" cy="274568"/>
          </a:xfrm>
          <a:prstGeom prst="rect">
            <a:avLst/>
          </a:prstGeom>
        </p:spPr>
      </p:pic>
      <p:sp>
        <p:nvSpPr>
          <p:cNvPr id="9" name="Text Placeholder 5"/>
          <p:cNvSpPr txBox="1">
            <a:spLocks/>
          </p:cNvSpPr>
          <p:nvPr/>
        </p:nvSpPr>
        <p:spPr>
          <a:xfrm>
            <a:off x="457201" y="3565170"/>
            <a:ext cx="8048846" cy="2560993"/>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chemeClr val="tx1"/>
                </a:solidFill>
                <a:latin typeface="+mn-lt"/>
                <a:ea typeface="+mn-ea"/>
                <a:cs typeface="+mn-cs"/>
              </a:defRPr>
            </a:lvl1pPr>
            <a:lvl2pPr marL="457200" indent="0" algn="l" defTabSz="457200" rtl="0" eaLnBrk="1" latinLnBrk="0" hangingPunct="1">
              <a:spcBef>
                <a:spcPct val="20000"/>
              </a:spcBef>
              <a:buFont typeface="Arial"/>
              <a:buNone/>
              <a:defRPr sz="12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10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9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900" kern="1200">
                <a:solidFill>
                  <a:schemeClr val="tx1"/>
                </a:solidFill>
                <a:latin typeface="+mn-lt"/>
                <a:ea typeface="+mn-ea"/>
                <a:cs typeface="+mn-cs"/>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b="1" dirty="0" smtClean="0"/>
              <a:t>Control strategy idea #2</a:t>
            </a:r>
            <a:r>
              <a:rPr lang="en-US" dirty="0" smtClean="0"/>
              <a:t>: Treated vs. Control in Post-Period</a:t>
            </a:r>
            <a:endParaRPr lang="en-US" b="1" dirty="0"/>
          </a:p>
          <a:p>
            <a:pPr marL="285750" indent="-285750">
              <a:buFontTx/>
              <a:buChar char="•"/>
            </a:pPr>
            <a:r>
              <a:rPr lang="en-US" b="1" dirty="0" smtClean="0"/>
              <a:t>Use:</a:t>
            </a:r>
          </a:p>
          <a:p>
            <a:endParaRPr lang="en-US" b="1" dirty="0" smtClean="0"/>
          </a:p>
          <a:p>
            <a:pPr marL="285750" indent="-285750">
              <a:buFontTx/>
              <a:buChar char="•"/>
            </a:pPr>
            <a:endParaRPr lang="en-US" b="1" dirty="0"/>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8429" y="3874695"/>
            <a:ext cx="2602998" cy="193395"/>
          </a:xfrm>
          <a:prstGeom prst="rect">
            <a:avLst/>
          </a:prstGeom>
        </p:spPr>
      </p:pic>
    </p:spTree>
    <p:extLst>
      <p:ext uri="{BB962C8B-B14F-4D97-AF65-F5344CB8AC3E}">
        <p14:creationId xmlns:p14="http://schemas.microsoft.com/office/powerpoint/2010/main" val="2413699638"/>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5159121" cy="1162050"/>
          </a:xfrm>
        </p:spPr>
        <p:txBody>
          <a:bodyPr/>
          <a:lstStyle/>
          <a:p>
            <a:r>
              <a:rPr lang="en-US" dirty="0"/>
              <a:t>Two groups and two periods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205954587"/>
              </p:ext>
            </p:extLst>
          </p:nvPr>
        </p:nvGraphicFramePr>
        <p:xfrm>
          <a:off x="1900675" y="2089218"/>
          <a:ext cx="5111751" cy="1381760"/>
        </p:xfrm>
        <a:graphic>
          <a:graphicData uri="http://schemas.openxmlformats.org/drawingml/2006/table">
            <a:tbl>
              <a:tblPr firstRow="1" bandRow="1">
                <a:tableStyleId>{5C22544A-7EE6-4342-B048-85BDC9FD1C3A}</a:tableStyleId>
              </a:tblPr>
              <a:tblGrid>
                <a:gridCol w="1703917"/>
                <a:gridCol w="1703917"/>
                <a:gridCol w="1703917"/>
              </a:tblGrid>
              <a:tr h="370840">
                <a:tc>
                  <a:txBody>
                    <a:bodyPr/>
                    <a:lstStyle/>
                    <a:p>
                      <a:endParaRPr lang="en-US" dirty="0"/>
                    </a:p>
                  </a:txBody>
                  <a:tcPr/>
                </a:tc>
                <a:tc>
                  <a:txBody>
                    <a:bodyPr/>
                    <a:lstStyle/>
                    <a:p>
                      <a:r>
                        <a:rPr lang="en-US" dirty="0" smtClean="0"/>
                        <a:t>Post-period</a:t>
                      </a:r>
                      <a:br>
                        <a:rPr lang="en-US" dirty="0" smtClean="0"/>
                      </a:br>
                      <a:r>
                        <a:rPr lang="en-US" dirty="0" smtClean="0"/>
                        <a:t>(T=1)</a:t>
                      </a:r>
                      <a:endParaRPr lang="en-US" dirty="0"/>
                    </a:p>
                  </a:txBody>
                  <a:tcPr/>
                </a:tc>
                <a:tc>
                  <a:txBody>
                    <a:bodyPr/>
                    <a:lstStyle/>
                    <a:p>
                      <a:r>
                        <a:rPr lang="en-US" dirty="0" smtClean="0"/>
                        <a:t>Pre-Period</a:t>
                      </a:r>
                      <a:br>
                        <a:rPr lang="en-US" dirty="0" smtClean="0"/>
                      </a:br>
                      <a:r>
                        <a:rPr lang="en-US" dirty="0" smtClean="0"/>
                        <a:t>(T=0)</a:t>
                      </a:r>
                      <a:endParaRPr lang="en-US" dirty="0"/>
                    </a:p>
                  </a:txBody>
                  <a:tcPr/>
                </a:tc>
              </a:tr>
              <a:tr h="370840">
                <a:tc>
                  <a:txBody>
                    <a:bodyPr/>
                    <a:lstStyle/>
                    <a:p>
                      <a:r>
                        <a:rPr lang="en-US" dirty="0" smtClean="0"/>
                        <a:t>Treated (D=1)</a:t>
                      </a:r>
                      <a:endParaRPr lang="en-US" dirty="0"/>
                    </a:p>
                  </a:txBody>
                  <a:tcPr/>
                </a:tc>
                <a:tc>
                  <a:txBody>
                    <a:bodyPr/>
                    <a:lstStyle/>
                    <a:p>
                      <a:r>
                        <a:rPr lang="en-US" dirty="0" smtClean="0"/>
                        <a:t>E[Y</a:t>
                      </a:r>
                      <a:r>
                        <a:rPr lang="en-US" baseline="30000" dirty="0" smtClean="0"/>
                        <a:t>1</a:t>
                      </a:r>
                      <a:r>
                        <a:rPr lang="en-US" baseline="0" dirty="0" smtClean="0"/>
                        <a:t>(1)|D=1]</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(0)|D=1]</a:t>
                      </a:r>
                      <a:endParaRPr lang="en-US" dirty="0" smtClean="0"/>
                    </a:p>
                  </a:txBody>
                  <a:tcPr/>
                </a:tc>
              </a:tr>
              <a:tr h="370840">
                <a:tc>
                  <a:txBody>
                    <a:bodyPr/>
                    <a:lstStyle/>
                    <a:p>
                      <a:r>
                        <a:rPr lang="en-US" dirty="0" smtClean="0"/>
                        <a:t>Control (D=0)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(1)|D=0]</a:t>
                      </a:r>
                      <a:endParaRPr lang="en-U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(0)|D=0]</a:t>
                      </a:r>
                      <a:endParaRPr lang="en-US" dirty="0" smtClean="0"/>
                    </a:p>
                  </a:txBody>
                  <a:tcPr/>
                </a:tc>
              </a:tr>
            </a:tbl>
          </a:graphicData>
        </a:graphic>
      </p:graphicFrame>
      <p:sp>
        <p:nvSpPr>
          <p:cNvPr id="6" name="Text Placeholder 5"/>
          <p:cNvSpPr>
            <a:spLocks noGrp="1"/>
          </p:cNvSpPr>
          <p:nvPr>
            <p:ph type="body" sz="half" idx="2"/>
          </p:nvPr>
        </p:nvSpPr>
        <p:spPr>
          <a:xfrm>
            <a:off x="457200" y="1435101"/>
            <a:ext cx="3059590" cy="865202"/>
          </a:xfrm>
        </p:spPr>
        <p:txBody>
          <a:bodyPr>
            <a:normAutofit/>
          </a:bodyPr>
          <a:lstStyle/>
          <a:p>
            <a:r>
              <a:rPr lang="en-US" dirty="0" err="1"/>
              <a:t>Estimand</a:t>
            </a:r>
            <a:r>
              <a:rPr lang="en-US" dirty="0"/>
              <a:t> (ATT):</a:t>
            </a:r>
          </a:p>
          <a:p>
            <a:endParaRPr lang="en-US" dirty="0" smtClean="0"/>
          </a:p>
          <a:p>
            <a:endParaRPr lang="en-US" dirty="0"/>
          </a:p>
          <a:p>
            <a:endParaRPr lang="en-US" dirty="0" smtClean="0"/>
          </a:p>
          <a:p>
            <a:endParaRPr lang="en-US" dirty="0"/>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0675" y="1460444"/>
            <a:ext cx="3375180" cy="274568"/>
          </a:xfrm>
          <a:prstGeom prst="rect">
            <a:avLst/>
          </a:prstGeom>
        </p:spPr>
      </p:pic>
      <p:sp>
        <p:nvSpPr>
          <p:cNvPr id="9" name="Text Placeholder 5"/>
          <p:cNvSpPr txBox="1">
            <a:spLocks/>
          </p:cNvSpPr>
          <p:nvPr/>
        </p:nvSpPr>
        <p:spPr>
          <a:xfrm>
            <a:off x="457201" y="3565170"/>
            <a:ext cx="8048846" cy="2560993"/>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chemeClr val="tx1"/>
                </a:solidFill>
                <a:latin typeface="+mn-lt"/>
                <a:ea typeface="+mn-ea"/>
                <a:cs typeface="+mn-cs"/>
              </a:defRPr>
            </a:lvl1pPr>
            <a:lvl2pPr marL="457200" indent="0" algn="l" defTabSz="457200" rtl="0" eaLnBrk="1" latinLnBrk="0" hangingPunct="1">
              <a:spcBef>
                <a:spcPct val="20000"/>
              </a:spcBef>
              <a:buFont typeface="Arial"/>
              <a:buNone/>
              <a:defRPr sz="12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10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9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900" kern="1200">
                <a:solidFill>
                  <a:schemeClr val="tx1"/>
                </a:solidFill>
                <a:latin typeface="+mn-lt"/>
                <a:ea typeface="+mn-ea"/>
                <a:cs typeface="+mn-cs"/>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b="1" dirty="0" smtClean="0"/>
              <a:t>Control strategy idea #2</a:t>
            </a:r>
            <a:r>
              <a:rPr lang="en-US" dirty="0" smtClean="0"/>
              <a:t>: Treated vs. Control in Post-Period</a:t>
            </a:r>
            <a:endParaRPr lang="en-US" b="1" dirty="0"/>
          </a:p>
          <a:p>
            <a:pPr marL="285750" indent="-285750">
              <a:buFontTx/>
              <a:buChar char="•"/>
            </a:pPr>
            <a:r>
              <a:rPr lang="en-US" b="1" dirty="0" smtClean="0"/>
              <a:t>Use:</a:t>
            </a:r>
          </a:p>
          <a:p>
            <a:endParaRPr lang="en-US" b="1" dirty="0" smtClean="0"/>
          </a:p>
          <a:p>
            <a:pPr marL="285750" indent="-285750">
              <a:buFontTx/>
              <a:buChar char="•"/>
            </a:pPr>
            <a:r>
              <a:rPr lang="en-US" b="1" dirty="0" smtClean="0"/>
              <a:t>Assumes: </a:t>
            </a:r>
            <a:endParaRPr lang="en-US" dirty="0" smtClean="0"/>
          </a:p>
          <a:p>
            <a:endParaRPr lang="en-US" b="1" dirty="0" smtClean="0"/>
          </a:p>
          <a:p>
            <a:pPr marL="285750" indent="-285750">
              <a:buFontTx/>
              <a:buChar char="•"/>
            </a:pPr>
            <a:endParaRPr lang="en-US" b="1" dirty="0"/>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8429" y="3874695"/>
            <a:ext cx="2602998" cy="193395"/>
          </a:xfrm>
          <a:prstGeom prst="rect">
            <a:avLst/>
          </a:prstGeom>
        </p:spPr>
      </p:pic>
      <p:pic>
        <p:nvPicPr>
          <p:cNvPr id="7" name="Picture 6"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985" y="4574766"/>
            <a:ext cx="3060700" cy="520700"/>
          </a:xfrm>
          <a:prstGeom prst="rect">
            <a:avLst/>
          </a:prstGeom>
        </p:spPr>
      </p:pic>
      <p:pic>
        <p:nvPicPr>
          <p:cNvPr id="10" name="Picture 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45293" y="4574766"/>
            <a:ext cx="3543300" cy="520700"/>
          </a:xfrm>
          <a:prstGeom prst="rect">
            <a:avLst/>
          </a:prstGeom>
        </p:spPr>
      </p:pic>
    </p:spTree>
    <p:extLst>
      <p:ext uri="{BB962C8B-B14F-4D97-AF65-F5344CB8AC3E}">
        <p14:creationId xmlns:p14="http://schemas.microsoft.com/office/powerpoint/2010/main" val="4074378267"/>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5159121" cy="1162050"/>
          </a:xfrm>
        </p:spPr>
        <p:txBody>
          <a:bodyPr/>
          <a:lstStyle/>
          <a:p>
            <a:r>
              <a:rPr lang="en-US" dirty="0"/>
              <a:t>Two groups and two periods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205954587"/>
              </p:ext>
            </p:extLst>
          </p:nvPr>
        </p:nvGraphicFramePr>
        <p:xfrm>
          <a:off x="1900675" y="2089218"/>
          <a:ext cx="5111751" cy="1381760"/>
        </p:xfrm>
        <a:graphic>
          <a:graphicData uri="http://schemas.openxmlformats.org/drawingml/2006/table">
            <a:tbl>
              <a:tblPr firstRow="1" bandRow="1">
                <a:tableStyleId>{5C22544A-7EE6-4342-B048-85BDC9FD1C3A}</a:tableStyleId>
              </a:tblPr>
              <a:tblGrid>
                <a:gridCol w="1703917"/>
                <a:gridCol w="1703917"/>
                <a:gridCol w="1703917"/>
              </a:tblGrid>
              <a:tr h="370840">
                <a:tc>
                  <a:txBody>
                    <a:bodyPr/>
                    <a:lstStyle/>
                    <a:p>
                      <a:endParaRPr lang="en-US" dirty="0"/>
                    </a:p>
                  </a:txBody>
                  <a:tcPr/>
                </a:tc>
                <a:tc>
                  <a:txBody>
                    <a:bodyPr/>
                    <a:lstStyle/>
                    <a:p>
                      <a:r>
                        <a:rPr lang="en-US" dirty="0" smtClean="0"/>
                        <a:t>Post-period</a:t>
                      </a:r>
                      <a:br>
                        <a:rPr lang="en-US" dirty="0" smtClean="0"/>
                      </a:br>
                      <a:r>
                        <a:rPr lang="en-US" dirty="0" smtClean="0"/>
                        <a:t>(T=1)</a:t>
                      </a:r>
                      <a:endParaRPr lang="en-US" dirty="0"/>
                    </a:p>
                  </a:txBody>
                  <a:tcPr/>
                </a:tc>
                <a:tc>
                  <a:txBody>
                    <a:bodyPr/>
                    <a:lstStyle/>
                    <a:p>
                      <a:r>
                        <a:rPr lang="en-US" dirty="0" smtClean="0"/>
                        <a:t>Pre-Period</a:t>
                      </a:r>
                      <a:br>
                        <a:rPr lang="en-US" dirty="0" smtClean="0"/>
                      </a:br>
                      <a:r>
                        <a:rPr lang="en-US" dirty="0" smtClean="0"/>
                        <a:t>(T=0)</a:t>
                      </a:r>
                      <a:endParaRPr lang="en-US" dirty="0"/>
                    </a:p>
                  </a:txBody>
                  <a:tcPr/>
                </a:tc>
              </a:tr>
              <a:tr h="370840">
                <a:tc>
                  <a:txBody>
                    <a:bodyPr/>
                    <a:lstStyle/>
                    <a:p>
                      <a:r>
                        <a:rPr lang="en-US" dirty="0" smtClean="0"/>
                        <a:t>Treated (D=1)</a:t>
                      </a:r>
                      <a:endParaRPr lang="en-US" dirty="0"/>
                    </a:p>
                  </a:txBody>
                  <a:tcPr/>
                </a:tc>
                <a:tc>
                  <a:txBody>
                    <a:bodyPr/>
                    <a:lstStyle/>
                    <a:p>
                      <a:r>
                        <a:rPr lang="en-US" dirty="0" smtClean="0"/>
                        <a:t>E[Y</a:t>
                      </a:r>
                      <a:r>
                        <a:rPr lang="en-US" baseline="30000" dirty="0" smtClean="0"/>
                        <a:t>1</a:t>
                      </a:r>
                      <a:r>
                        <a:rPr lang="en-US" baseline="0" dirty="0" smtClean="0"/>
                        <a:t>(1)|D=1]</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(0)|D=1]</a:t>
                      </a:r>
                      <a:endParaRPr lang="en-US" dirty="0" smtClean="0"/>
                    </a:p>
                  </a:txBody>
                  <a:tcPr/>
                </a:tc>
              </a:tr>
              <a:tr h="370840">
                <a:tc>
                  <a:txBody>
                    <a:bodyPr/>
                    <a:lstStyle/>
                    <a:p>
                      <a:r>
                        <a:rPr lang="en-US" dirty="0" smtClean="0"/>
                        <a:t>Control (D=0)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(1)|D=0]</a:t>
                      </a:r>
                      <a:endParaRPr lang="en-U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(0)|D=0]</a:t>
                      </a:r>
                      <a:endParaRPr lang="en-US" dirty="0" smtClean="0"/>
                    </a:p>
                  </a:txBody>
                  <a:tcPr/>
                </a:tc>
              </a:tr>
            </a:tbl>
          </a:graphicData>
        </a:graphic>
      </p:graphicFrame>
      <p:sp>
        <p:nvSpPr>
          <p:cNvPr id="6" name="Text Placeholder 5"/>
          <p:cNvSpPr>
            <a:spLocks noGrp="1"/>
          </p:cNvSpPr>
          <p:nvPr>
            <p:ph type="body" sz="half" idx="2"/>
          </p:nvPr>
        </p:nvSpPr>
        <p:spPr>
          <a:xfrm>
            <a:off x="457200" y="1435101"/>
            <a:ext cx="3059590" cy="865202"/>
          </a:xfrm>
        </p:spPr>
        <p:txBody>
          <a:bodyPr>
            <a:normAutofit/>
          </a:bodyPr>
          <a:lstStyle/>
          <a:p>
            <a:r>
              <a:rPr lang="en-US" dirty="0" err="1"/>
              <a:t>Estimand</a:t>
            </a:r>
            <a:r>
              <a:rPr lang="en-US" dirty="0"/>
              <a:t> (ATT):</a:t>
            </a:r>
          </a:p>
          <a:p>
            <a:endParaRPr lang="en-US" dirty="0" smtClean="0"/>
          </a:p>
          <a:p>
            <a:endParaRPr lang="en-US" dirty="0"/>
          </a:p>
          <a:p>
            <a:endParaRPr lang="en-US" dirty="0" smtClean="0"/>
          </a:p>
          <a:p>
            <a:endParaRPr lang="en-US" dirty="0"/>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0675" y="1460444"/>
            <a:ext cx="3375180" cy="274568"/>
          </a:xfrm>
          <a:prstGeom prst="rect">
            <a:avLst/>
          </a:prstGeom>
        </p:spPr>
      </p:pic>
      <p:sp>
        <p:nvSpPr>
          <p:cNvPr id="9" name="Text Placeholder 5"/>
          <p:cNvSpPr txBox="1">
            <a:spLocks/>
          </p:cNvSpPr>
          <p:nvPr/>
        </p:nvSpPr>
        <p:spPr>
          <a:xfrm>
            <a:off x="457201" y="3565170"/>
            <a:ext cx="8048846" cy="2560993"/>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chemeClr val="tx1"/>
                </a:solidFill>
                <a:latin typeface="+mn-lt"/>
                <a:ea typeface="+mn-ea"/>
                <a:cs typeface="+mn-cs"/>
              </a:defRPr>
            </a:lvl1pPr>
            <a:lvl2pPr marL="457200" indent="0" algn="l" defTabSz="457200" rtl="0" eaLnBrk="1" latinLnBrk="0" hangingPunct="1">
              <a:spcBef>
                <a:spcPct val="20000"/>
              </a:spcBef>
              <a:buFont typeface="Arial"/>
              <a:buNone/>
              <a:defRPr sz="12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10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9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900" kern="1200">
                <a:solidFill>
                  <a:schemeClr val="tx1"/>
                </a:solidFill>
                <a:latin typeface="+mn-lt"/>
                <a:ea typeface="+mn-ea"/>
                <a:cs typeface="+mn-cs"/>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b="1" dirty="0" smtClean="0"/>
              <a:t>Control strategy</a:t>
            </a:r>
            <a:r>
              <a:rPr lang="en-US" dirty="0" smtClean="0"/>
              <a:t>: Differences-in-Differences (DD)</a:t>
            </a:r>
            <a:endParaRPr lang="en-US" b="1" dirty="0"/>
          </a:p>
          <a:p>
            <a:pPr marL="285750" indent="-285750">
              <a:buFontTx/>
              <a:buChar char="•"/>
            </a:pPr>
            <a:r>
              <a:rPr lang="en-US" b="1" dirty="0" smtClean="0"/>
              <a:t>Use:</a:t>
            </a:r>
          </a:p>
          <a:p>
            <a:endParaRPr lang="en-US" b="1" dirty="0" smtClean="0"/>
          </a:p>
          <a:p>
            <a:pPr marL="285750" indent="-285750">
              <a:buFontTx/>
              <a:buChar char="•"/>
            </a:pPr>
            <a:endParaRPr lang="en-US" b="1" dirty="0"/>
          </a:p>
        </p:txBody>
      </p:sp>
      <p:pic>
        <p:nvPicPr>
          <p:cNvPr id="3" name="Picture 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5037" y="3959729"/>
            <a:ext cx="7069136" cy="991204"/>
          </a:xfrm>
          <a:prstGeom prst="rect">
            <a:avLst/>
          </a:prstGeom>
        </p:spPr>
      </p:pic>
    </p:spTree>
    <p:extLst>
      <p:ext uri="{BB962C8B-B14F-4D97-AF65-F5344CB8AC3E}">
        <p14:creationId xmlns:p14="http://schemas.microsoft.com/office/powerpoint/2010/main" val="4074378267"/>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5159121" cy="1162050"/>
          </a:xfrm>
        </p:spPr>
        <p:txBody>
          <a:bodyPr/>
          <a:lstStyle/>
          <a:p>
            <a:r>
              <a:rPr lang="en-US" dirty="0"/>
              <a:t>Two groups and two periods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745436954"/>
              </p:ext>
            </p:extLst>
          </p:nvPr>
        </p:nvGraphicFramePr>
        <p:xfrm>
          <a:off x="1900675" y="2089218"/>
          <a:ext cx="5111751" cy="1381760"/>
        </p:xfrm>
        <a:graphic>
          <a:graphicData uri="http://schemas.openxmlformats.org/drawingml/2006/table">
            <a:tbl>
              <a:tblPr firstRow="1" bandRow="1">
                <a:tableStyleId>{5C22544A-7EE6-4342-B048-85BDC9FD1C3A}</a:tableStyleId>
              </a:tblPr>
              <a:tblGrid>
                <a:gridCol w="1703917"/>
                <a:gridCol w="1703917"/>
                <a:gridCol w="1703917"/>
              </a:tblGrid>
              <a:tr h="370840">
                <a:tc>
                  <a:txBody>
                    <a:bodyPr/>
                    <a:lstStyle/>
                    <a:p>
                      <a:endParaRPr lang="en-US" dirty="0"/>
                    </a:p>
                  </a:txBody>
                  <a:tcPr/>
                </a:tc>
                <a:tc>
                  <a:txBody>
                    <a:bodyPr/>
                    <a:lstStyle/>
                    <a:p>
                      <a:r>
                        <a:rPr lang="en-US" dirty="0" smtClean="0"/>
                        <a:t>Post-period</a:t>
                      </a:r>
                      <a:br>
                        <a:rPr lang="en-US" dirty="0" smtClean="0"/>
                      </a:br>
                      <a:r>
                        <a:rPr lang="en-US" dirty="0" smtClean="0"/>
                        <a:t>(T=1)</a:t>
                      </a:r>
                      <a:endParaRPr lang="en-US" dirty="0"/>
                    </a:p>
                  </a:txBody>
                  <a:tcPr/>
                </a:tc>
                <a:tc>
                  <a:txBody>
                    <a:bodyPr/>
                    <a:lstStyle/>
                    <a:p>
                      <a:r>
                        <a:rPr lang="en-US" dirty="0" smtClean="0"/>
                        <a:t>Pre-Period</a:t>
                      </a:r>
                      <a:br>
                        <a:rPr lang="en-US" dirty="0" smtClean="0"/>
                      </a:br>
                      <a:r>
                        <a:rPr lang="en-US" dirty="0" smtClean="0"/>
                        <a:t>(T=0)</a:t>
                      </a:r>
                      <a:endParaRPr lang="en-US" dirty="0"/>
                    </a:p>
                  </a:txBody>
                  <a:tcPr/>
                </a:tc>
              </a:tr>
              <a:tr h="370840">
                <a:tc>
                  <a:txBody>
                    <a:bodyPr/>
                    <a:lstStyle/>
                    <a:p>
                      <a:r>
                        <a:rPr lang="en-US" dirty="0" smtClean="0"/>
                        <a:t>Treated (D=1)</a:t>
                      </a:r>
                      <a:endParaRPr lang="en-US" dirty="0"/>
                    </a:p>
                  </a:txBody>
                  <a:tcPr/>
                </a:tc>
                <a:tc>
                  <a:txBody>
                    <a:bodyPr/>
                    <a:lstStyle/>
                    <a:p>
                      <a:r>
                        <a:rPr lang="en-US" dirty="0" smtClean="0"/>
                        <a:t>E[Y</a:t>
                      </a:r>
                      <a:r>
                        <a:rPr lang="en-US" baseline="30000" dirty="0" smtClean="0"/>
                        <a:t>1</a:t>
                      </a:r>
                      <a:r>
                        <a:rPr lang="en-US" baseline="0" dirty="0" smtClean="0"/>
                        <a:t>(1)|D=1]</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(0)|D=1]</a:t>
                      </a:r>
                      <a:endParaRPr lang="en-US" dirty="0" smtClean="0"/>
                    </a:p>
                  </a:txBody>
                  <a:tcPr/>
                </a:tc>
              </a:tr>
              <a:tr h="370840">
                <a:tc>
                  <a:txBody>
                    <a:bodyPr/>
                    <a:lstStyle/>
                    <a:p>
                      <a:r>
                        <a:rPr lang="en-US" dirty="0" smtClean="0"/>
                        <a:t>Control (D=0)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(1)|D=0]</a:t>
                      </a:r>
                      <a:endParaRPr lang="en-U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E[Y</a:t>
                      </a:r>
                      <a:r>
                        <a:rPr lang="en-US" baseline="30000" dirty="0" smtClean="0"/>
                        <a:t>0</a:t>
                      </a:r>
                      <a:r>
                        <a:rPr lang="en-US" baseline="0" dirty="0" smtClean="0"/>
                        <a:t>(0)|D=0]</a:t>
                      </a:r>
                      <a:endParaRPr lang="en-US" dirty="0" smtClean="0"/>
                    </a:p>
                  </a:txBody>
                  <a:tcPr/>
                </a:tc>
              </a:tr>
            </a:tbl>
          </a:graphicData>
        </a:graphic>
      </p:graphicFrame>
      <p:sp>
        <p:nvSpPr>
          <p:cNvPr id="6" name="Text Placeholder 5"/>
          <p:cNvSpPr>
            <a:spLocks noGrp="1"/>
          </p:cNvSpPr>
          <p:nvPr>
            <p:ph type="body" sz="half" idx="2"/>
          </p:nvPr>
        </p:nvSpPr>
        <p:spPr>
          <a:xfrm>
            <a:off x="457200" y="1435101"/>
            <a:ext cx="3059590" cy="865202"/>
          </a:xfrm>
        </p:spPr>
        <p:txBody>
          <a:bodyPr>
            <a:normAutofit/>
          </a:bodyPr>
          <a:lstStyle/>
          <a:p>
            <a:r>
              <a:rPr lang="en-US" dirty="0" err="1"/>
              <a:t>Estimand</a:t>
            </a:r>
            <a:r>
              <a:rPr lang="en-US" dirty="0"/>
              <a:t> (ATT):</a:t>
            </a:r>
          </a:p>
          <a:p>
            <a:endParaRPr lang="en-US" dirty="0" smtClean="0"/>
          </a:p>
          <a:p>
            <a:endParaRPr lang="en-US" dirty="0"/>
          </a:p>
          <a:p>
            <a:endParaRPr lang="en-US" dirty="0" smtClean="0"/>
          </a:p>
          <a:p>
            <a:endParaRPr lang="en-US" dirty="0"/>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0675" y="1460444"/>
            <a:ext cx="3375180" cy="274568"/>
          </a:xfrm>
          <a:prstGeom prst="rect">
            <a:avLst/>
          </a:prstGeom>
        </p:spPr>
      </p:pic>
      <p:sp>
        <p:nvSpPr>
          <p:cNvPr id="9" name="Text Placeholder 5"/>
          <p:cNvSpPr txBox="1">
            <a:spLocks/>
          </p:cNvSpPr>
          <p:nvPr/>
        </p:nvSpPr>
        <p:spPr>
          <a:xfrm>
            <a:off x="457201" y="3565170"/>
            <a:ext cx="8048846" cy="2560993"/>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400" kern="1200">
                <a:solidFill>
                  <a:schemeClr val="tx1"/>
                </a:solidFill>
                <a:latin typeface="+mn-lt"/>
                <a:ea typeface="+mn-ea"/>
                <a:cs typeface="+mn-cs"/>
              </a:defRPr>
            </a:lvl1pPr>
            <a:lvl2pPr marL="457200" indent="0" algn="l" defTabSz="457200" rtl="0" eaLnBrk="1" latinLnBrk="0" hangingPunct="1">
              <a:spcBef>
                <a:spcPct val="20000"/>
              </a:spcBef>
              <a:buFont typeface="Arial"/>
              <a:buNone/>
              <a:defRPr sz="12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10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9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900" kern="1200">
                <a:solidFill>
                  <a:schemeClr val="tx1"/>
                </a:solidFill>
                <a:latin typeface="+mn-lt"/>
                <a:ea typeface="+mn-ea"/>
                <a:cs typeface="+mn-cs"/>
              </a:defRPr>
            </a:lvl5pPr>
            <a:lvl6pPr marL="2286000" indent="0" algn="l" defTabSz="457200" rtl="0" eaLnBrk="1" latinLnBrk="0" hangingPunct="1">
              <a:spcBef>
                <a:spcPct val="20000"/>
              </a:spcBef>
              <a:buFont typeface="Arial"/>
              <a:buNone/>
              <a:defRPr sz="900" kern="1200">
                <a:solidFill>
                  <a:schemeClr val="tx1"/>
                </a:solidFill>
                <a:latin typeface="+mn-lt"/>
                <a:ea typeface="+mn-ea"/>
                <a:cs typeface="+mn-cs"/>
              </a:defRPr>
            </a:lvl6pPr>
            <a:lvl7pPr marL="2743200" indent="0" algn="l" defTabSz="457200" rtl="0" eaLnBrk="1" latinLnBrk="0" hangingPunct="1">
              <a:spcBef>
                <a:spcPct val="20000"/>
              </a:spcBef>
              <a:buFont typeface="Arial"/>
              <a:buNone/>
              <a:defRPr sz="900" kern="1200">
                <a:solidFill>
                  <a:schemeClr val="tx1"/>
                </a:solidFill>
                <a:latin typeface="+mn-lt"/>
                <a:ea typeface="+mn-ea"/>
                <a:cs typeface="+mn-cs"/>
              </a:defRPr>
            </a:lvl7pPr>
            <a:lvl8pPr marL="3200400" indent="0" algn="l" defTabSz="457200" rtl="0" eaLnBrk="1" latinLnBrk="0" hangingPunct="1">
              <a:spcBef>
                <a:spcPct val="20000"/>
              </a:spcBef>
              <a:buFont typeface="Arial"/>
              <a:buNone/>
              <a:defRPr sz="900" kern="1200">
                <a:solidFill>
                  <a:schemeClr val="tx1"/>
                </a:solidFill>
                <a:latin typeface="+mn-lt"/>
                <a:ea typeface="+mn-ea"/>
                <a:cs typeface="+mn-cs"/>
              </a:defRPr>
            </a:lvl8pPr>
            <a:lvl9pPr marL="3657600" indent="0" algn="l" defTabSz="457200" rtl="0" eaLnBrk="1" latinLnBrk="0" hangingPunct="1">
              <a:spcBef>
                <a:spcPct val="20000"/>
              </a:spcBef>
              <a:buFont typeface="Arial"/>
              <a:buNone/>
              <a:defRPr sz="900" kern="1200">
                <a:solidFill>
                  <a:schemeClr val="tx1"/>
                </a:solidFill>
                <a:latin typeface="+mn-lt"/>
                <a:ea typeface="+mn-ea"/>
                <a:cs typeface="+mn-cs"/>
              </a:defRPr>
            </a:lvl9pPr>
          </a:lstStyle>
          <a:p>
            <a:r>
              <a:rPr lang="en-US" b="1" dirty="0" smtClean="0"/>
              <a:t>Control strategy</a:t>
            </a:r>
            <a:r>
              <a:rPr lang="en-US" dirty="0" smtClean="0"/>
              <a:t>: Differences-in-Differences (DD)</a:t>
            </a:r>
            <a:endParaRPr lang="en-US" b="1" dirty="0"/>
          </a:p>
          <a:p>
            <a:pPr marL="285750" indent="-285750">
              <a:buFontTx/>
              <a:buChar char="•"/>
            </a:pPr>
            <a:r>
              <a:rPr lang="en-US" b="1" dirty="0" smtClean="0"/>
              <a:t>Use:</a:t>
            </a:r>
          </a:p>
          <a:p>
            <a:pPr marL="285750" indent="-285750">
              <a:buFontTx/>
              <a:buChar char="•"/>
            </a:pPr>
            <a:endParaRPr lang="en-US" b="1" dirty="0"/>
          </a:p>
          <a:p>
            <a:pPr marL="285750" indent="-285750">
              <a:buFontTx/>
              <a:buChar char="•"/>
            </a:pPr>
            <a:endParaRPr lang="en-US" b="1" dirty="0" smtClean="0"/>
          </a:p>
          <a:p>
            <a:pPr marL="285750" indent="-285750">
              <a:buFontTx/>
              <a:buChar char="•"/>
            </a:pPr>
            <a:endParaRPr lang="en-US" b="1" dirty="0"/>
          </a:p>
          <a:p>
            <a:pPr marL="285750" indent="-285750">
              <a:buFontTx/>
              <a:buChar char="•"/>
            </a:pPr>
            <a:endParaRPr lang="en-US" b="1" dirty="0" smtClean="0"/>
          </a:p>
          <a:p>
            <a:pPr marL="285750" indent="-285750">
              <a:buFontTx/>
              <a:buChar char="•"/>
            </a:pPr>
            <a:endParaRPr lang="en-US" b="1" dirty="0"/>
          </a:p>
          <a:p>
            <a:pPr marL="285750" indent="-285750">
              <a:buFontTx/>
              <a:buChar char="•"/>
            </a:pPr>
            <a:r>
              <a:rPr lang="en-US" b="1" dirty="0" smtClean="0"/>
              <a:t>Assumes: </a:t>
            </a:r>
          </a:p>
          <a:p>
            <a:endParaRPr lang="en-US" b="1" dirty="0" smtClean="0"/>
          </a:p>
          <a:p>
            <a:pPr marL="285750" indent="-285750">
              <a:buFontTx/>
              <a:buChar char="•"/>
            </a:pPr>
            <a:endParaRPr lang="en-US" b="1" dirty="0"/>
          </a:p>
        </p:txBody>
      </p:sp>
      <p:pic>
        <p:nvPicPr>
          <p:cNvPr id="3" name="Picture 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5037" y="3959729"/>
            <a:ext cx="7069136" cy="991204"/>
          </a:xfrm>
          <a:prstGeom prst="rect">
            <a:avLst/>
          </a:prstGeom>
        </p:spPr>
      </p:pic>
      <p:pic>
        <p:nvPicPr>
          <p:cNvPr id="4" name="Picture 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1027" y="5496384"/>
            <a:ext cx="3375180" cy="368039"/>
          </a:xfrm>
          <a:prstGeom prst="rect">
            <a:avLst/>
          </a:prstGeom>
        </p:spPr>
      </p:pic>
      <p:pic>
        <p:nvPicPr>
          <p:cNvPr id="7" name="Picture 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31163" y="5499263"/>
            <a:ext cx="3706198" cy="367928"/>
          </a:xfrm>
          <a:prstGeom prst="rect">
            <a:avLst/>
          </a:prstGeom>
        </p:spPr>
      </p:pic>
    </p:spTree>
    <p:extLst>
      <p:ext uri="{BB962C8B-B14F-4D97-AF65-F5344CB8AC3E}">
        <p14:creationId xmlns:p14="http://schemas.microsoft.com/office/powerpoint/2010/main" val="2552383779"/>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Graphical representation: DD</a:t>
            </a:r>
            <a:endParaRPr lang="en-US" dirty="0"/>
          </a:p>
        </p:txBody>
      </p:sp>
      <p:pic>
        <p:nvPicPr>
          <p:cNvPr id="9" name="Content Placeholder 8" descr="DiD slide.pdf"/>
          <p:cNvPicPr>
            <a:picLocks noGrp="1" noChangeAspect="1"/>
          </p:cNvPicPr>
          <p:nvPr>
            <p:ph idx="1"/>
          </p:nvPr>
        </p:nvPicPr>
        <p:blipFill rotWithShape="1">
          <a:blip r:embed="rId2">
            <a:extLst>
              <a:ext uri="{28A0092B-C50C-407E-A947-70E740481C1C}">
                <a14:useLocalDpi xmlns:a14="http://schemas.microsoft.com/office/drawing/2010/main" val="0"/>
              </a:ext>
            </a:extLst>
          </a:blip>
          <a:srcRect l="2129" t="-1630" r="14329" b="-5906"/>
          <a:stretch/>
        </p:blipFill>
        <p:spPr>
          <a:xfrm>
            <a:off x="-1" y="1176739"/>
            <a:ext cx="9144001" cy="6151665"/>
          </a:xfrm>
        </p:spPr>
      </p:pic>
    </p:spTree>
    <p:extLst>
      <p:ext uri="{BB962C8B-B14F-4D97-AF65-F5344CB8AC3E}">
        <p14:creationId xmlns:p14="http://schemas.microsoft.com/office/powerpoint/2010/main" val="1587387151"/>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Identification with Difference-in-Difference</a:t>
            </a:r>
            <a:endParaRPr lang="en-US" sz="3600" dirty="0"/>
          </a:p>
        </p:txBody>
      </p:sp>
      <p:sp>
        <p:nvSpPr>
          <p:cNvPr id="3" name="Content Placeholder 2"/>
          <p:cNvSpPr>
            <a:spLocks noGrp="1"/>
          </p:cNvSpPr>
          <p:nvPr>
            <p:ph idx="1"/>
          </p:nvPr>
        </p:nvSpPr>
        <p:spPr/>
        <p:txBody>
          <a:bodyPr/>
          <a:lstStyle/>
          <a:p>
            <a:pPr marL="0" indent="0">
              <a:buNone/>
            </a:pPr>
            <a:r>
              <a:rPr lang="en-US" b="1" dirty="0" smtClean="0"/>
              <a:t>Identification Assumption (parallel trends)</a:t>
            </a:r>
          </a:p>
          <a:p>
            <a:pPr marL="0" indent="0">
              <a:buNone/>
            </a:pPr>
            <a:endParaRPr lang="en-US" b="1" dirty="0"/>
          </a:p>
          <a:p>
            <a:pPr marL="0" indent="0">
              <a:buNone/>
            </a:pPr>
            <a:endParaRPr lang="en-US" b="1" dirty="0" smtClean="0"/>
          </a:p>
          <a:p>
            <a:pPr marL="0" indent="0">
              <a:buNone/>
            </a:pPr>
            <a:endParaRPr lang="en-US" b="1" dirty="0"/>
          </a:p>
          <a:p>
            <a:pPr marL="0" indent="0">
              <a:buNone/>
            </a:pPr>
            <a:r>
              <a:rPr lang="en-US" dirty="0" smtClean="0"/>
              <a:t>Given parallel trends, the ATT is identified as:</a:t>
            </a:r>
          </a:p>
          <a:p>
            <a:pPr marL="0" indent="0">
              <a:buNone/>
            </a:pPr>
            <a:endParaRPr lang="en-US" dirty="0"/>
          </a:p>
          <a:p>
            <a:pPr marL="0" indent="0">
              <a:buNone/>
            </a:pPr>
            <a:endParaRPr lang="en-US" dirty="0"/>
          </a:p>
        </p:txBody>
      </p:sp>
      <p:pic>
        <p:nvPicPr>
          <p:cNvPr id="4" name="Picture 3"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04649"/>
            <a:ext cx="8039962" cy="409998"/>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301" y="4615249"/>
            <a:ext cx="8340004" cy="821888"/>
          </a:xfrm>
          <a:prstGeom prst="rect">
            <a:avLst/>
          </a:prstGeom>
        </p:spPr>
      </p:pic>
      <p:pic>
        <p:nvPicPr>
          <p:cNvPr id="6" name="Picture 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985928"/>
            <a:ext cx="9144000" cy="599243"/>
          </a:xfrm>
          <a:prstGeom prst="rect">
            <a:avLst/>
          </a:prstGeom>
        </p:spPr>
      </p:pic>
    </p:spTree>
    <p:extLst>
      <p:ext uri="{BB962C8B-B14F-4D97-AF65-F5344CB8AC3E}">
        <p14:creationId xmlns:p14="http://schemas.microsoft.com/office/powerpoint/2010/main" val="4192082946"/>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Identification with Difference-in-Difference</a:t>
            </a:r>
            <a:endParaRPr lang="en-US" sz="3600" dirty="0"/>
          </a:p>
        </p:txBody>
      </p:sp>
      <p:sp>
        <p:nvSpPr>
          <p:cNvPr id="3" name="Content Placeholder 2"/>
          <p:cNvSpPr>
            <a:spLocks noGrp="1"/>
          </p:cNvSpPr>
          <p:nvPr>
            <p:ph idx="1"/>
          </p:nvPr>
        </p:nvSpPr>
        <p:spPr/>
        <p:txBody>
          <a:bodyPr/>
          <a:lstStyle/>
          <a:p>
            <a:pPr marL="0" indent="0">
              <a:buNone/>
            </a:pPr>
            <a:r>
              <a:rPr lang="en-US" b="1" dirty="0" smtClean="0"/>
              <a:t>Identification Assumption (parallel trends)</a:t>
            </a:r>
          </a:p>
          <a:p>
            <a:pPr marL="0" indent="0">
              <a:buNone/>
            </a:pPr>
            <a:endParaRPr lang="en-US" b="1" dirty="0"/>
          </a:p>
          <a:p>
            <a:pPr marL="0" indent="0">
              <a:buNone/>
            </a:pPr>
            <a:r>
              <a:rPr lang="en-US" b="1" dirty="0" smtClean="0"/>
              <a:t>Proof:</a:t>
            </a:r>
          </a:p>
          <a:p>
            <a:pPr marL="0" indent="0">
              <a:buNone/>
            </a:pPr>
            <a:endParaRPr lang="en-US" dirty="0"/>
          </a:p>
          <a:p>
            <a:pPr marL="0" indent="0">
              <a:buNone/>
            </a:pPr>
            <a:endParaRPr lang="en-US" dirty="0"/>
          </a:p>
        </p:txBody>
      </p:sp>
      <p:pic>
        <p:nvPicPr>
          <p:cNvPr id="4" name="Picture 3"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04649"/>
            <a:ext cx="8039962" cy="409998"/>
          </a:xfrm>
          <a:prstGeom prst="rect">
            <a:avLst/>
          </a:prstGeom>
        </p:spPr>
      </p:pic>
      <p:pic>
        <p:nvPicPr>
          <p:cNvPr id="9" name="Picture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796" y="3675316"/>
            <a:ext cx="8444873" cy="1436552"/>
          </a:xfrm>
          <a:prstGeom prst="rect">
            <a:avLst/>
          </a:prstGeom>
        </p:spPr>
      </p:pic>
    </p:spTree>
    <p:extLst>
      <p:ext uri="{BB962C8B-B14F-4D97-AF65-F5344CB8AC3E}">
        <p14:creationId xmlns:p14="http://schemas.microsoft.com/office/powerpoint/2010/main" val="3329597569"/>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Identification with Difference-in-Difference</a:t>
            </a:r>
            <a:endParaRPr lang="en-US" sz="3600" dirty="0"/>
          </a:p>
        </p:txBody>
      </p:sp>
      <p:sp>
        <p:nvSpPr>
          <p:cNvPr id="3" name="Content Placeholder 2"/>
          <p:cNvSpPr>
            <a:spLocks noGrp="1"/>
          </p:cNvSpPr>
          <p:nvPr>
            <p:ph idx="1"/>
          </p:nvPr>
        </p:nvSpPr>
        <p:spPr/>
        <p:txBody>
          <a:bodyPr/>
          <a:lstStyle/>
          <a:p>
            <a:pPr marL="0" indent="0">
              <a:buNone/>
            </a:pPr>
            <a:r>
              <a:rPr lang="en-US" b="1" dirty="0" smtClean="0"/>
              <a:t>Identification Assumption (parallel trends)</a:t>
            </a:r>
          </a:p>
          <a:p>
            <a:pPr marL="0" indent="0">
              <a:buNone/>
            </a:pPr>
            <a:endParaRPr lang="en-US" b="1" dirty="0"/>
          </a:p>
          <a:p>
            <a:pPr marL="0" indent="0">
              <a:buNone/>
            </a:pPr>
            <a:endParaRPr lang="en-US" dirty="0" smtClean="0"/>
          </a:p>
          <a:p>
            <a:pPr marL="0" indent="0">
              <a:buNone/>
            </a:pPr>
            <a:r>
              <a:rPr lang="en-US" b="1" dirty="0" smtClean="0"/>
              <a:t>Estimators: </a:t>
            </a:r>
            <a:endParaRPr lang="en-US" b="1" dirty="0"/>
          </a:p>
          <a:p>
            <a:pPr marL="0" indent="0">
              <a:buNone/>
            </a:pPr>
            <a:r>
              <a:rPr lang="en-US" dirty="0" smtClean="0"/>
              <a:t>If we can assume parallel trends, how mechanically will we actually estimate ATT using DD? I’ll review some applications now, including STATA code.</a:t>
            </a:r>
            <a:endParaRPr lang="en-US" dirty="0"/>
          </a:p>
        </p:txBody>
      </p:sp>
      <p:pic>
        <p:nvPicPr>
          <p:cNvPr id="4" name="Picture 3"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04649"/>
            <a:ext cx="8039962" cy="409998"/>
          </a:xfrm>
          <a:prstGeom prst="rect">
            <a:avLst/>
          </a:prstGeom>
        </p:spPr>
      </p:pic>
    </p:spTree>
    <p:extLst>
      <p:ext uri="{BB962C8B-B14F-4D97-AF65-F5344CB8AC3E}">
        <p14:creationId xmlns:p14="http://schemas.microsoft.com/office/powerpoint/2010/main" val="146400552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Exogenous variation in class size</a:t>
            </a:r>
            <a:endParaRPr lang="en-US" dirty="0"/>
          </a:p>
        </p:txBody>
      </p:sp>
      <p:sp>
        <p:nvSpPr>
          <p:cNvPr id="6" name="Content Placeholder 5"/>
          <p:cNvSpPr>
            <a:spLocks noGrp="1"/>
          </p:cNvSpPr>
          <p:nvPr>
            <p:ph idx="1"/>
          </p:nvPr>
        </p:nvSpPr>
        <p:spPr/>
        <p:txBody>
          <a:bodyPr>
            <a:normAutofit fontScale="70000" lnSpcReduction="20000"/>
          </a:bodyPr>
          <a:lstStyle/>
          <a:p>
            <a:r>
              <a:rPr lang="en-US" dirty="0" smtClean="0"/>
              <a:t>Class size in most places and most times is strongly associated with </a:t>
            </a:r>
            <a:r>
              <a:rPr lang="en-US" b="1" dirty="0" smtClean="0"/>
              <a:t>unobservable</a:t>
            </a:r>
            <a:r>
              <a:rPr lang="en-US" dirty="0" smtClean="0"/>
              <a:t> determinants of educational performance</a:t>
            </a:r>
          </a:p>
          <a:p>
            <a:pPr lvl="1"/>
            <a:r>
              <a:rPr lang="en-US" dirty="0" smtClean="0"/>
              <a:t>Poverty, affluence, enthusiasm or skepticism about the value of education, special needs of students for remedial or advanced instruction, obscure and barely intelligible obsessions of bureaucracies</a:t>
            </a:r>
          </a:p>
          <a:p>
            <a:pPr lvl="1"/>
            <a:r>
              <a:rPr lang="en-US" dirty="0" smtClean="0"/>
              <a:t>Each of these determines class size and clouds the actual effect of class size on academic performance because each is also correlated with academic performance itself</a:t>
            </a:r>
          </a:p>
          <a:p>
            <a:r>
              <a:rPr lang="en-US" dirty="0" smtClean="0"/>
              <a:t>However, if adherence to Maimonides’ rule is perfectly rigid, then what </a:t>
            </a:r>
            <a:r>
              <a:rPr lang="en-US" dirty="0" smtClean="0"/>
              <a:t>separates School A with </a:t>
            </a:r>
            <a:r>
              <a:rPr lang="en-US" dirty="0" smtClean="0"/>
              <a:t>a single class of size 40 from </a:t>
            </a:r>
            <a:r>
              <a:rPr lang="en-US" dirty="0" smtClean="0"/>
              <a:t>School B </a:t>
            </a:r>
            <a:r>
              <a:rPr lang="en-US" dirty="0" smtClean="0"/>
              <a:t>with two classes whose average size is </a:t>
            </a:r>
            <a:r>
              <a:rPr lang="en-US" dirty="0" smtClean="0"/>
              <a:t>20.5?</a:t>
            </a:r>
          </a:p>
          <a:p>
            <a:pPr lvl="1"/>
            <a:r>
              <a:rPr lang="en-US" dirty="0" smtClean="0"/>
              <a:t>the </a:t>
            </a:r>
            <a:r>
              <a:rPr lang="en-US" dirty="0" smtClean="0"/>
              <a:t>enrollment </a:t>
            </a:r>
            <a:r>
              <a:rPr lang="en-US" b="1" dirty="0" smtClean="0"/>
              <a:t>of a single student</a:t>
            </a:r>
            <a:endParaRPr lang="en-US" dirty="0" smtClean="0"/>
          </a:p>
          <a:p>
            <a:endParaRPr lang="en-US" dirty="0" smtClean="0"/>
          </a:p>
        </p:txBody>
      </p:sp>
    </p:spTree>
    <p:extLst>
      <p:ext uri="{BB962C8B-B14F-4D97-AF65-F5344CB8AC3E}">
        <p14:creationId xmlns:p14="http://schemas.microsoft.com/office/powerpoint/2010/main" val="2220321233"/>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Differences-in-differences estimator</a:t>
            </a:r>
            <a:endParaRPr lang="en-US" dirty="0"/>
          </a:p>
        </p:txBody>
      </p:sp>
      <p:sp>
        <p:nvSpPr>
          <p:cNvPr id="3" name="Content Placeholder 2"/>
          <p:cNvSpPr>
            <a:spLocks noGrp="1"/>
          </p:cNvSpPr>
          <p:nvPr>
            <p:ph idx="1"/>
          </p:nvPr>
        </p:nvSpPr>
        <p:spPr/>
        <p:txBody>
          <a:bodyPr>
            <a:normAutofit/>
          </a:bodyPr>
          <a:lstStyle/>
          <a:p>
            <a:pPr marL="0" indent="0">
              <a:buNone/>
            </a:pPr>
            <a:r>
              <a:rPr lang="en-US" sz="2400" b="1" dirty="0" smtClean="0"/>
              <a:t>Definition</a:t>
            </a:r>
            <a:r>
              <a:rPr lang="en-US" sz="2400" dirty="0" smtClean="0"/>
              <a:t>: Average treatment effect on the treatment (ATT)</a:t>
            </a:r>
          </a:p>
          <a:p>
            <a:endParaRPr lang="en-US" sz="2400" dirty="0"/>
          </a:p>
          <a:p>
            <a:endParaRPr lang="en-US" sz="2400" dirty="0" smtClean="0"/>
          </a:p>
          <a:p>
            <a:pPr marL="0" indent="0">
              <a:buNone/>
            </a:pPr>
            <a:endParaRPr lang="en-US" sz="2400" dirty="0" smtClean="0"/>
          </a:p>
          <a:p>
            <a:pPr marL="0" indent="0">
              <a:buNone/>
            </a:pPr>
            <a:endParaRPr lang="en-US" sz="2400" dirty="0" smtClean="0"/>
          </a:p>
          <a:p>
            <a:pPr marL="0" indent="0">
              <a:buNone/>
            </a:pPr>
            <a:r>
              <a:rPr lang="en-US" sz="2400" b="1" dirty="0" smtClean="0"/>
              <a:t>Estimator</a:t>
            </a:r>
            <a:r>
              <a:rPr lang="en-US" sz="2400" dirty="0" smtClean="0"/>
              <a:t>: Sample means using panel data</a:t>
            </a:r>
          </a:p>
          <a:p>
            <a:endParaRPr lang="en-US" sz="2400" dirty="0"/>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8778" y="2379715"/>
            <a:ext cx="7069136" cy="991204"/>
          </a:xfrm>
          <a:prstGeom prst="rect">
            <a:avLst/>
          </a:prstGeom>
        </p:spPr>
      </p:pic>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241581"/>
            <a:ext cx="9144000" cy="930751"/>
          </a:xfrm>
          <a:prstGeom prst="rect">
            <a:avLst/>
          </a:prstGeom>
        </p:spPr>
      </p:pic>
      <p:pic>
        <p:nvPicPr>
          <p:cNvPr id="7" name="Picture 6"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8800" y="5186363"/>
            <a:ext cx="7315200" cy="939800"/>
          </a:xfrm>
          <a:prstGeom prst="rect">
            <a:avLst/>
          </a:prstGeom>
        </p:spPr>
      </p:pic>
      <p:pic>
        <p:nvPicPr>
          <p:cNvPr id="8" name="Picture 7"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6425491"/>
            <a:ext cx="9144000" cy="267913"/>
          </a:xfrm>
          <a:prstGeom prst="rect">
            <a:avLst/>
          </a:prstGeom>
        </p:spPr>
      </p:pic>
    </p:spTree>
    <p:extLst>
      <p:ext uri="{BB962C8B-B14F-4D97-AF65-F5344CB8AC3E}">
        <p14:creationId xmlns:p14="http://schemas.microsoft.com/office/powerpoint/2010/main" val="1706099306"/>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Sample means: min wage laws and employment</a:t>
            </a:r>
            <a:endParaRPr lang="en-US" sz="3200" dirty="0"/>
          </a:p>
        </p:txBody>
      </p:sp>
      <p:pic>
        <p:nvPicPr>
          <p:cNvPr id="4" name="Content Placeholder 3" descr="min wage and employment.pdf"/>
          <p:cNvPicPr>
            <a:picLocks noGrp="1" noChangeAspect="1"/>
          </p:cNvPicPr>
          <p:nvPr>
            <p:ph idx="1"/>
          </p:nvPr>
        </p:nvPicPr>
        <p:blipFill>
          <a:blip r:embed="rId2">
            <a:extLst>
              <a:ext uri="{28A0092B-C50C-407E-A947-70E740481C1C}">
                <a14:useLocalDpi xmlns:a14="http://schemas.microsoft.com/office/drawing/2010/main" val="0"/>
              </a:ext>
            </a:extLst>
          </a:blip>
          <a:srcRect t="3729" b="3729"/>
          <a:stretch>
            <a:fillRect/>
          </a:stretch>
        </p:blipFill>
        <p:spPr/>
      </p:pic>
    </p:spTree>
    <p:extLst>
      <p:ext uri="{BB962C8B-B14F-4D97-AF65-F5344CB8AC3E}">
        <p14:creationId xmlns:p14="http://schemas.microsoft.com/office/powerpoint/2010/main" val="881428287"/>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DD Estimators</a:t>
            </a:r>
            <a:endParaRPr lang="en-US" dirty="0"/>
          </a:p>
        </p:txBody>
      </p:sp>
      <p:sp>
        <p:nvSpPr>
          <p:cNvPr id="3" name="Content Placeholder 2"/>
          <p:cNvSpPr>
            <a:spLocks noGrp="1"/>
          </p:cNvSpPr>
          <p:nvPr>
            <p:ph idx="1"/>
          </p:nvPr>
        </p:nvSpPr>
        <p:spPr/>
        <p:txBody>
          <a:bodyPr>
            <a:normAutofit/>
          </a:bodyPr>
          <a:lstStyle/>
          <a:p>
            <a:pPr marL="0" indent="0">
              <a:buNone/>
            </a:pPr>
            <a:r>
              <a:rPr lang="en-US" sz="2000" b="1" dirty="0" smtClean="0"/>
              <a:t>Estimator:</a:t>
            </a:r>
            <a:r>
              <a:rPr lang="en-US" sz="2000" dirty="0" smtClean="0"/>
              <a:t> (Sample means using repeated Cross-sections)</a:t>
            </a:r>
          </a:p>
          <a:p>
            <a:pPr marL="0" indent="0">
              <a:buNone/>
            </a:pPr>
            <a:r>
              <a:rPr lang="en-US" sz="2000" dirty="0" smtClean="0"/>
              <a:t>Let {</a:t>
            </a:r>
            <a:r>
              <a:rPr lang="en-US" sz="2000" dirty="0" err="1" smtClean="0"/>
              <a:t>Y</a:t>
            </a:r>
            <a:r>
              <a:rPr lang="en-US" sz="2000" baseline="-25000" dirty="0" err="1" smtClean="0"/>
              <a:t>i</a:t>
            </a:r>
            <a:r>
              <a:rPr lang="en-US" sz="2000" dirty="0" err="1" smtClean="0"/>
              <a:t>,D</a:t>
            </a:r>
            <a:r>
              <a:rPr lang="en-US" sz="2000" baseline="-25000" dirty="0" err="1"/>
              <a:t>i</a:t>
            </a:r>
            <a:r>
              <a:rPr lang="en-US" sz="2000" dirty="0" err="1" smtClean="0"/>
              <a:t>,T</a:t>
            </a:r>
            <a:r>
              <a:rPr lang="en-US" sz="2000" baseline="-25000" dirty="0" err="1" smtClean="0"/>
              <a:t>i</a:t>
            </a:r>
            <a:r>
              <a:rPr lang="en-US" sz="2000" dirty="0" smtClean="0"/>
              <a:t>} for </a:t>
            </a:r>
            <a:r>
              <a:rPr lang="en-US" sz="2000" i="1" dirty="0" smtClean="0"/>
              <a:t>i</a:t>
            </a:r>
            <a:r>
              <a:rPr lang="en-US" sz="2000" dirty="0" smtClean="0"/>
              <a:t>=1 to </a:t>
            </a:r>
            <a:r>
              <a:rPr lang="en-US" sz="2000" i="1" dirty="0" smtClean="0"/>
              <a:t>n</a:t>
            </a:r>
            <a:r>
              <a:rPr lang="en-US" sz="2000" dirty="0" smtClean="0"/>
              <a:t> be the pooled sample (the two different cross-sections merged) where T is a random variable indicating the period (0 or 1) in which the individual is observed</a:t>
            </a:r>
          </a:p>
          <a:p>
            <a:pPr marL="0" indent="0">
              <a:buNone/>
            </a:pPr>
            <a:endParaRPr lang="en-US" sz="2000" dirty="0"/>
          </a:p>
          <a:p>
            <a:pPr marL="0" indent="0">
              <a:buNone/>
            </a:pPr>
            <a:r>
              <a:rPr lang="en-US" sz="2000" dirty="0" smtClean="0"/>
              <a:t>The DD estimator is then given by the following:</a:t>
            </a:r>
          </a:p>
          <a:p>
            <a:pPr marL="0" indent="0">
              <a:buNone/>
            </a:pPr>
            <a:endParaRPr lang="en-US" sz="2000" dirty="0"/>
          </a:p>
          <a:p>
            <a:pPr marL="0" indent="0">
              <a:buNone/>
            </a:pPr>
            <a:endParaRPr lang="en-US" sz="2000" dirty="0"/>
          </a:p>
        </p:txBody>
      </p:sp>
      <p:pic>
        <p:nvPicPr>
          <p:cNvPr id="4" name="Picture 3" descr="DD repeated crosssectio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305" y="4186553"/>
            <a:ext cx="8995435" cy="1729891"/>
          </a:xfrm>
          <a:prstGeom prst="rect">
            <a:avLst/>
          </a:prstGeom>
        </p:spPr>
      </p:pic>
    </p:spTree>
    <p:extLst>
      <p:ext uri="{BB962C8B-B14F-4D97-AF65-F5344CB8AC3E}">
        <p14:creationId xmlns:p14="http://schemas.microsoft.com/office/powerpoint/2010/main" val="1742361593"/>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DD Estimators: simple regression</a:t>
            </a:r>
            <a:endParaRPr lang="en-US" dirty="0"/>
          </a:p>
        </p:txBody>
      </p:sp>
      <p:sp>
        <p:nvSpPr>
          <p:cNvPr id="3" name="Content Placeholder 2"/>
          <p:cNvSpPr>
            <a:spLocks noGrp="1"/>
          </p:cNvSpPr>
          <p:nvPr>
            <p:ph idx="1"/>
          </p:nvPr>
        </p:nvSpPr>
        <p:spPr/>
        <p:txBody>
          <a:bodyPr>
            <a:normAutofit/>
          </a:bodyPr>
          <a:lstStyle/>
          <a:p>
            <a:pPr marL="0" indent="0">
              <a:buNone/>
            </a:pPr>
            <a:r>
              <a:rPr lang="en-US" sz="2400" b="1" dirty="0" smtClean="0"/>
              <a:t>Estimator: </a:t>
            </a:r>
            <a:r>
              <a:rPr lang="en-US" sz="2400" dirty="0" smtClean="0"/>
              <a:t> Regression using repeated cross-sections</a:t>
            </a:r>
          </a:p>
          <a:p>
            <a:pPr marL="0" indent="0">
              <a:buNone/>
            </a:pPr>
            <a:r>
              <a:rPr lang="en-US" sz="2400" dirty="0" smtClean="0"/>
              <a:t>Alternatively, the same estimator can be obtained using regression techniques.  Consider the following linear model:</a:t>
            </a:r>
            <a:endParaRPr lang="en-US" sz="2400" dirty="0"/>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246" y="2963683"/>
            <a:ext cx="4546600" cy="317500"/>
          </a:xfrm>
          <a:prstGeom prst="rect">
            <a:avLst/>
          </a:prstGeom>
        </p:spPr>
      </p:pic>
      <p:pic>
        <p:nvPicPr>
          <p:cNvPr id="5" name="Picture 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5537" y="3394768"/>
            <a:ext cx="2654300" cy="317500"/>
          </a:xfrm>
          <a:prstGeom prst="rect">
            <a:avLst/>
          </a:prstGeom>
        </p:spPr>
      </p:pic>
      <p:pic>
        <p:nvPicPr>
          <p:cNvPr id="6" name="Picture 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43550" y="5321582"/>
            <a:ext cx="6057900" cy="774700"/>
          </a:xfrm>
          <a:prstGeom prst="rect">
            <a:avLst/>
          </a:prstGeom>
        </p:spPr>
      </p:pic>
      <p:pic>
        <p:nvPicPr>
          <p:cNvPr id="7" name="Picture 6"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5537" y="4625510"/>
            <a:ext cx="7035800" cy="279400"/>
          </a:xfrm>
          <a:prstGeom prst="rect">
            <a:avLst/>
          </a:prstGeom>
        </p:spPr>
      </p:pic>
    </p:spTree>
    <p:extLst>
      <p:ext uri="{BB962C8B-B14F-4D97-AF65-F5344CB8AC3E}">
        <p14:creationId xmlns:p14="http://schemas.microsoft.com/office/powerpoint/2010/main" val="163857988"/>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DiD slide 2.pdf"/>
          <p:cNvPicPr>
            <a:picLocks noGrp="1" noChangeAspect="1"/>
          </p:cNvPicPr>
          <p:nvPr>
            <p:ph idx="1"/>
          </p:nvPr>
        </p:nvPicPr>
        <p:blipFill rotWithShape="1">
          <a:blip r:embed="rId3">
            <a:extLst>
              <a:ext uri="{28A0092B-C50C-407E-A947-70E740481C1C}">
                <a14:useLocalDpi xmlns:a14="http://schemas.microsoft.com/office/drawing/2010/main" val="0"/>
              </a:ext>
            </a:extLst>
          </a:blip>
          <a:srcRect l="13779" r="25471"/>
          <a:stretch/>
        </p:blipFill>
        <p:spPr>
          <a:xfrm>
            <a:off x="1" y="1"/>
            <a:ext cx="9144000" cy="6858000"/>
          </a:xfrm>
        </p:spPr>
      </p:pic>
      <p:pic>
        <p:nvPicPr>
          <p:cNvPr id="5" name="Picture 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1181" y="5176249"/>
            <a:ext cx="177800" cy="203200"/>
          </a:xfrm>
          <a:prstGeom prst="rect">
            <a:avLst/>
          </a:prstGeom>
        </p:spPr>
      </p:pic>
      <p:pic>
        <p:nvPicPr>
          <p:cNvPr id="6" name="Picture 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4739" y="3682838"/>
            <a:ext cx="723900" cy="254000"/>
          </a:xfrm>
          <a:prstGeom prst="rect">
            <a:avLst/>
          </a:prstGeom>
        </p:spPr>
      </p:pic>
      <p:pic>
        <p:nvPicPr>
          <p:cNvPr id="7" name="Picture 6"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63844" y="3974110"/>
            <a:ext cx="711200" cy="254000"/>
          </a:xfrm>
          <a:prstGeom prst="rect">
            <a:avLst/>
          </a:prstGeom>
        </p:spPr>
      </p:pic>
      <p:pic>
        <p:nvPicPr>
          <p:cNvPr id="8" name="Picture 7"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83836" y="972435"/>
            <a:ext cx="1778000" cy="292100"/>
          </a:xfrm>
          <a:prstGeom prst="rect">
            <a:avLst/>
          </a:prstGeom>
        </p:spPr>
      </p:pic>
      <p:pic>
        <p:nvPicPr>
          <p:cNvPr id="9" name="Picture 8"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66116" y="1813396"/>
            <a:ext cx="139700" cy="241300"/>
          </a:xfrm>
          <a:prstGeom prst="rect">
            <a:avLst/>
          </a:prstGeom>
        </p:spPr>
      </p:pic>
      <p:pic>
        <p:nvPicPr>
          <p:cNvPr id="10" name="Picture 9"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9564" y="676711"/>
            <a:ext cx="3274245" cy="239345"/>
          </a:xfrm>
          <a:prstGeom prst="rect">
            <a:avLst/>
          </a:prstGeom>
        </p:spPr>
      </p:pic>
    </p:spTree>
    <p:extLst>
      <p:ext uri="{BB962C8B-B14F-4D97-AF65-F5344CB8AC3E}">
        <p14:creationId xmlns:p14="http://schemas.microsoft.com/office/powerpoint/2010/main" val="1338958150"/>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DiD slide 2.pdf"/>
          <p:cNvPicPr>
            <a:picLocks noGrp="1" noChangeAspect="1"/>
          </p:cNvPicPr>
          <p:nvPr>
            <p:ph idx="1"/>
          </p:nvPr>
        </p:nvPicPr>
        <p:blipFill rotWithShape="1">
          <a:blip r:embed="rId3">
            <a:extLst>
              <a:ext uri="{28A0092B-C50C-407E-A947-70E740481C1C}">
                <a14:useLocalDpi xmlns:a14="http://schemas.microsoft.com/office/drawing/2010/main" val="0"/>
              </a:ext>
            </a:extLst>
          </a:blip>
          <a:srcRect l="13779" r="25471"/>
          <a:stretch/>
        </p:blipFill>
        <p:spPr>
          <a:xfrm>
            <a:off x="1" y="1"/>
            <a:ext cx="9144000" cy="6858000"/>
          </a:xfrm>
        </p:spPr>
      </p:pic>
      <p:pic>
        <p:nvPicPr>
          <p:cNvPr id="5" name="Picture 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1181" y="5176249"/>
            <a:ext cx="177800" cy="203200"/>
          </a:xfrm>
          <a:prstGeom prst="rect">
            <a:avLst/>
          </a:prstGeom>
        </p:spPr>
      </p:pic>
      <p:pic>
        <p:nvPicPr>
          <p:cNvPr id="6" name="Picture 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4739" y="3682838"/>
            <a:ext cx="723900" cy="254000"/>
          </a:xfrm>
          <a:prstGeom prst="rect">
            <a:avLst/>
          </a:prstGeom>
        </p:spPr>
      </p:pic>
      <p:pic>
        <p:nvPicPr>
          <p:cNvPr id="7" name="Picture 6"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63844" y="3974110"/>
            <a:ext cx="711200" cy="254000"/>
          </a:xfrm>
          <a:prstGeom prst="rect">
            <a:avLst/>
          </a:prstGeom>
        </p:spPr>
      </p:pic>
      <p:pic>
        <p:nvPicPr>
          <p:cNvPr id="8" name="Picture 7"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83836" y="972435"/>
            <a:ext cx="1778000" cy="292100"/>
          </a:xfrm>
          <a:prstGeom prst="rect">
            <a:avLst/>
          </a:prstGeom>
        </p:spPr>
      </p:pic>
      <p:pic>
        <p:nvPicPr>
          <p:cNvPr id="9" name="Picture 8"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66116" y="1813396"/>
            <a:ext cx="139700" cy="241300"/>
          </a:xfrm>
          <a:prstGeom prst="rect">
            <a:avLst/>
          </a:prstGeom>
        </p:spPr>
      </p:pic>
      <p:pic>
        <p:nvPicPr>
          <p:cNvPr id="10" name="Picture 9"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9564" y="676711"/>
            <a:ext cx="3274245" cy="239345"/>
          </a:xfrm>
          <a:prstGeom prst="rect">
            <a:avLst/>
          </a:prstGeom>
        </p:spPr>
      </p:pic>
      <p:pic>
        <p:nvPicPr>
          <p:cNvPr id="21" name="Picture 20"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49564" y="4228110"/>
            <a:ext cx="2684832" cy="253286"/>
          </a:xfrm>
          <a:prstGeom prst="rect">
            <a:avLst/>
          </a:prstGeom>
        </p:spPr>
      </p:pic>
      <p:pic>
        <p:nvPicPr>
          <p:cNvPr id="22" name="Picture 21"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940497" y="3155566"/>
            <a:ext cx="4121937" cy="239091"/>
          </a:xfrm>
          <a:prstGeom prst="rect">
            <a:avLst/>
          </a:prstGeom>
        </p:spPr>
      </p:pic>
      <p:pic>
        <p:nvPicPr>
          <p:cNvPr id="23" name="Picture 22"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264674" y="5729488"/>
            <a:ext cx="4797760" cy="369058"/>
          </a:xfrm>
          <a:prstGeom prst="rect">
            <a:avLst/>
          </a:prstGeom>
        </p:spPr>
      </p:pic>
      <p:pic>
        <p:nvPicPr>
          <p:cNvPr id="24" name="Picture 23"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60556" y="279732"/>
            <a:ext cx="2298700" cy="279400"/>
          </a:xfrm>
          <a:prstGeom prst="rect">
            <a:avLst/>
          </a:prstGeom>
        </p:spPr>
      </p:pic>
      <p:pic>
        <p:nvPicPr>
          <p:cNvPr id="25" name="Picture 24"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228188" y="5402917"/>
            <a:ext cx="1308100" cy="215900"/>
          </a:xfrm>
          <a:prstGeom prst="rect">
            <a:avLst/>
          </a:prstGeom>
        </p:spPr>
      </p:pic>
    </p:spTree>
    <p:extLst>
      <p:ext uri="{BB962C8B-B14F-4D97-AF65-F5344CB8AC3E}">
        <p14:creationId xmlns:p14="http://schemas.microsoft.com/office/powerpoint/2010/main" val="1929218861"/>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DD Estimators</a:t>
            </a:r>
            <a:endParaRPr lang="en-US" dirty="0"/>
          </a:p>
        </p:txBody>
      </p:sp>
      <p:sp>
        <p:nvSpPr>
          <p:cNvPr id="3" name="Content Placeholder 2"/>
          <p:cNvSpPr>
            <a:spLocks noGrp="1"/>
          </p:cNvSpPr>
          <p:nvPr>
            <p:ph idx="1"/>
          </p:nvPr>
        </p:nvSpPr>
        <p:spPr>
          <a:xfrm>
            <a:off x="457200" y="1448737"/>
            <a:ext cx="8229600" cy="4525963"/>
          </a:xfrm>
        </p:spPr>
        <p:txBody>
          <a:bodyPr>
            <a:normAutofit/>
          </a:bodyPr>
          <a:lstStyle/>
          <a:p>
            <a:pPr marL="0" indent="0">
              <a:buNone/>
            </a:pPr>
            <a:r>
              <a:rPr lang="en-US" sz="2400" b="1" dirty="0" smtClean="0"/>
              <a:t>Estimator:</a:t>
            </a:r>
            <a:r>
              <a:rPr lang="en-US" sz="2400" dirty="0" smtClean="0"/>
              <a:t> Regression: Repeated Cross-sections</a:t>
            </a:r>
          </a:p>
          <a:p>
            <a:pPr marL="0" indent="0">
              <a:buNone/>
            </a:pPr>
            <a:r>
              <a:rPr lang="en-US" sz="2400" dirty="0" smtClean="0"/>
              <a:t>We can also see this working out in the following table using the same regression model</a:t>
            </a:r>
            <a:endParaRPr lang="en-US" sz="2400" dirty="0"/>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246" y="2905428"/>
            <a:ext cx="4546600" cy="317500"/>
          </a:xfrm>
          <a:prstGeom prst="rect">
            <a:avLst/>
          </a:prstGeom>
        </p:spPr>
      </p:pic>
      <p:pic>
        <p:nvPicPr>
          <p:cNvPr id="5" name="Picture 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5537" y="3394768"/>
            <a:ext cx="2654300" cy="317500"/>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3987369430"/>
              </p:ext>
            </p:extLst>
          </p:nvPr>
        </p:nvGraphicFramePr>
        <p:xfrm>
          <a:off x="302956" y="3734464"/>
          <a:ext cx="8226396" cy="2941491"/>
        </p:xfrm>
        <a:graphic>
          <a:graphicData uri="http://schemas.openxmlformats.org/drawingml/2006/table">
            <a:tbl>
              <a:tblPr firstRow="1" bandRow="1">
                <a:tableStyleId>{5C22544A-7EE6-4342-B048-85BDC9FD1C3A}</a:tableStyleId>
              </a:tblPr>
              <a:tblGrid>
                <a:gridCol w="2143990"/>
                <a:gridCol w="2080498"/>
                <a:gridCol w="2000954"/>
                <a:gridCol w="2000954"/>
              </a:tblGrid>
              <a:tr h="641904">
                <a:tc>
                  <a:txBody>
                    <a:bodyPr/>
                    <a:lstStyle/>
                    <a:p>
                      <a:pPr algn="ctr"/>
                      <a:endParaRPr lang="en-US" dirty="0"/>
                    </a:p>
                  </a:txBody>
                  <a:tcPr/>
                </a:tc>
                <a:tc>
                  <a:txBody>
                    <a:bodyPr/>
                    <a:lstStyle/>
                    <a:p>
                      <a:pPr algn="ctr"/>
                      <a:r>
                        <a:rPr lang="en-US" dirty="0" smtClean="0"/>
                        <a:t>After </a:t>
                      </a:r>
                      <a:br>
                        <a:rPr lang="en-US" dirty="0" smtClean="0"/>
                      </a:br>
                      <a:r>
                        <a:rPr lang="en-US" dirty="0" smtClean="0"/>
                        <a:t>(T=1)</a:t>
                      </a:r>
                      <a:endParaRPr lang="en-US" dirty="0"/>
                    </a:p>
                  </a:txBody>
                  <a:tcPr/>
                </a:tc>
                <a:tc>
                  <a:txBody>
                    <a:bodyPr/>
                    <a:lstStyle/>
                    <a:p>
                      <a:pPr algn="ctr"/>
                      <a:r>
                        <a:rPr lang="en-US" dirty="0" smtClean="0"/>
                        <a:t>Before</a:t>
                      </a:r>
                      <a:br>
                        <a:rPr lang="en-US" dirty="0" smtClean="0"/>
                      </a:br>
                      <a:r>
                        <a:rPr lang="en-US" dirty="0" smtClean="0"/>
                        <a:t>(T=0)</a:t>
                      </a:r>
                      <a:endParaRPr lang="en-US" dirty="0"/>
                    </a:p>
                  </a:txBody>
                  <a:tcPr/>
                </a:tc>
                <a:tc>
                  <a:txBody>
                    <a:bodyPr/>
                    <a:lstStyle/>
                    <a:p>
                      <a:pPr algn="ctr"/>
                      <a:r>
                        <a:rPr lang="en-US" dirty="0" smtClean="0"/>
                        <a:t>After – Before</a:t>
                      </a:r>
                      <a:endParaRPr lang="en-US" dirty="0"/>
                    </a:p>
                  </a:txBody>
                  <a:tcPr/>
                </a:tc>
              </a:tr>
              <a:tr h="745656">
                <a:tc>
                  <a:txBody>
                    <a:bodyPr/>
                    <a:lstStyle/>
                    <a:p>
                      <a:r>
                        <a:rPr lang="en-US" dirty="0" smtClean="0"/>
                        <a:t>Treatment (D=1)</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r>
              <a:tr h="780609">
                <a:tc>
                  <a:txBody>
                    <a:bodyPr/>
                    <a:lstStyle/>
                    <a:p>
                      <a:r>
                        <a:rPr lang="en-US" dirty="0" smtClean="0"/>
                        <a:t>Control</a:t>
                      </a:r>
                      <a:r>
                        <a:rPr lang="en-US" baseline="0" dirty="0" smtClean="0"/>
                        <a:t> (D=0)</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r>
              <a:tr h="773322">
                <a:tc>
                  <a:txBody>
                    <a:bodyPr/>
                    <a:lstStyle/>
                    <a:p>
                      <a:r>
                        <a:rPr lang="en-US" dirty="0" smtClean="0"/>
                        <a:t>Treatment - Control</a:t>
                      </a:r>
                      <a:endParaRPr lang="en-US" dirty="0"/>
                    </a:p>
                  </a:txBody>
                  <a:tcPr/>
                </a:tc>
                <a:tc>
                  <a:txBody>
                    <a:bodyPr/>
                    <a:lstStyle/>
                    <a:p>
                      <a:endParaRPr lang="en-US" dirty="0"/>
                    </a:p>
                  </a:txBody>
                  <a:tcPr/>
                </a:tc>
                <a:tc>
                  <a:txBody>
                    <a:bodyPr/>
                    <a:lstStyle/>
                    <a:p>
                      <a:endParaRPr lang="en-US"/>
                    </a:p>
                  </a:txBody>
                  <a:tcPr/>
                </a:tc>
                <a:tc>
                  <a:txBody>
                    <a:bodyPr/>
                    <a:lstStyle/>
                    <a:p>
                      <a:endParaRPr lang="en-US" dirty="0"/>
                    </a:p>
                  </a:txBody>
                  <a:tcPr/>
                </a:tc>
              </a:tr>
            </a:tbl>
          </a:graphicData>
        </a:graphic>
      </p:graphicFrame>
      <p:pic>
        <p:nvPicPr>
          <p:cNvPr id="8" name="Picture 7"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16458" y="4614910"/>
            <a:ext cx="723900" cy="254000"/>
          </a:xfrm>
          <a:prstGeom prst="rect">
            <a:avLst/>
          </a:prstGeom>
        </p:spPr>
      </p:pic>
      <p:pic>
        <p:nvPicPr>
          <p:cNvPr id="10" name="Picture 9"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18289" y="4571397"/>
            <a:ext cx="1778000" cy="292100"/>
          </a:xfrm>
          <a:prstGeom prst="rect">
            <a:avLst/>
          </a:prstGeom>
        </p:spPr>
      </p:pic>
      <p:pic>
        <p:nvPicPr>
          <p:cNvPr id="11" name="Picture 10"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04718" y="4591608"/>
            <a:ext cx="685800" cy="254000"/>
          </a:xfrm>
          <a:prstGeom prst="rect">
            <a:avLst/>
          </a:prstGeom>
        </p:spPr>
      </p:pic>
      <p:pic>
        <p:nvPicPr>
          <p:cNvPr id="12" name="Picture 11"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40036" y="5313962"/>
            <a:ext cx="711200" cy="254000"/>
          </a:xfrm>
          <a:prstGeom prst="rect">
            <a:avLst/>
          </a:prstGeom>
        </p:spPr>
      </p:pic>
      <p:pic>
        <p:nvPicPr>
          <p:cNvPr id="13" name="Picture 12"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142901" y="5385965"/>
            <a:ext cx="177800" cy="203200"/>
          </a:xfrm>
          <a:prstGeom prst="rect">
            <a:avLst/>
          </a:prstGeom>
        </p:spPr>
      </p:pic>
      <p:pic>
        <p:nvPicPr>
          <p:cNvPr id="14" name="Picture 13"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078201" y="5394413"/>
            <a:ext cx="152400" cy="139700"/>
          </a:xfrm>
          <a:prstGeom prst="rect">
            <a:avLst/>
          </a:prstGeom>
        </p:spPr>
      </p:pic>
      <p:pic>
        <p:nvPicPr>
          <p:cNvPr id="15" name="Picture 14"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117779" y="6087171"/>
            <a:ext cx="685800" cy="292100"/>
          </a:xfrm>
          <a:prstGeom prst="rect">
            <a:avLst/>
          </a:prstGeom>
        </p:spPr>
      </p:pic>
      <p:pic>
        <p:nvPicPr>
          <p:cNvPr id="16" name="Picture 15"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172555" y="6154923"/>
            <a:ext cx="165100" cy="203200"/>
          </a:xfrm>
          <a:prstGeom prst="rect">
            <a:avLst/>
          </a:prstGeom>
        </p:spPr>
      </p:pic>
      <p:pic>
        <p:nvPicPr>
          <p:cNvPr id="17" name="Picture 16"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119507" y="6170826"/>
            <a:ext cx="139700" cy="241300"/>
          </a:xfrm>
          <a:prstGeom prst="rect">
            <a:avLst/>
          </a:prstGeom>
        </p:spPr>
      </p:pic>
    </p:spTree>
    <p:extLst>
      <p:ext uri="{BB962C8B-B14F-4D97-AF65-F5344CB8AC3E}">
        <p14:creationId xmlns:p14="http://schemas.microsoft.com/office/powerpoint/2010/main" val="835958693"/>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8128"/>
            <a:ext cx="8229600" cy="1143000"/>
          </a:xfrm>
        </p:spPr>
        <p:txBody>
          <a:bodyPr>
            <a:normAutofit/>
          </a:bodyPr>
          <a:lstStyle/>
          <a:p>
            <a:r>
              <a:rPr lang="en-US" sz="3200" dirty="0" smtClean="0"/>
              <a:t>Regression: Minimum wage laws and employment </a:t>
            </a:r>
            <a:endParaRPr lang="en-US" sz="3200" dirty="0"/>
          </a:p>
        </p:txBody>
      </p:sp>
      <p:pic>
        <p:nvPicPr>
          <p:cNvPr id="4" name="Content Placeholder 3" descr="stata reg 1.pdf"/>
          <p:cNvPicPr>
            <a:picLocks noGrp="1" noChangeAspect="1"/>
          </p:cNvPicPr>
          <p:nvPr>
            <p:ph idx="1"/>
          </p:nvPr>
        </p:nvPicPr>
        <p:blipFill rotWithShape="1">
          <a:blip r:embed="rId3">
            <a:extLst>
              <a:ext uri="{28A0092B-C50C-407E-A947-70E740481C1C}">
                <a14:useLocalDpi xmlns:a14="http://schemas.microsoft.com/office/drawing/2010/main" val="0"/>
              </a:ext>
            </a:extLst>
          </a:blip>
          <a:srcRect t="1" b="1"/>
          <a:stretch/>
        </p:blipFill>
        <p:spPr>
          <a:xfrm>
            <a:off x="12553" y="1246644"/>
            <a:ext cx="9102183" cy="5611356"/>
          </a:xfrm>
        </p:spPr>
      </p:pic>
    </p:spTree>
    <p:extLst>
      <p:ext uri="{BB962C8B-B14F-4D97-AF65-F5344CB8AC3E}">
        <p14:creationId xmlns:p14="http://schemas.microsoft.com/office/powerpoint/2010/main" val="576210381"/>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Regression: Minimum wage laws and employment</a:t>
            </a:r>
            <a:endParaRPr lang="en-US" sz="2800" dirty="0"/>
          </a:p>
        </p:txBody>
      </p:sp>
      <p:pic>
        <p:nvPicPr>
          <p:cNvPr id="4" name="Content Placeholder 3" descr="stata reg 2.pdf"/>
          <p:cNvPicPr>
            <a:picLocks noGrp="1" noChangeAspect="1"/>
          </p:cNvPicPr>
          <p:nvPr>
            <p:ph idx="1"/>
          </p:nvPr>
        </p:nvPicPr>
        <p:blipFill rotWithShape="1">
          <a:blip r:embed="rId3">
            <a:extLst>
              <a:ext uri="{28A0092B-C50C-407E-A947-70E740481C1C}">
                <a14:useLocalDpi xmlns:a14="http://schemas.microsoft.com/office/drawing/2010/main" val="0"/>
              </a:ext>
            </a:extLst>
          </a:blip>
          <a:srcRect t="-2802" r="-22"/>
          <a:stretch/>
        </p:blipFill>
        <p:spPr>
          <a:xfrm>
            <a:off x="0" y="873816"/>
            <a:ext cx="9146014" cy="5984184"/>
          </a:xfrm>
        </p:spPr>
      </p:pic>
    </p:spTree>
    <p:extLst>
      <p:ext uri="{BB962C8B-B14F-4D97-AF65-F5344CB8AC3E}">
        <p14:creationId xmlns:p14="http://schemas.microsoft.com/office/powerpoint/2010/main" val="2829416087"/>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Useful STATA Syntax</a:t>
            </a:r>
            <a:endParaRPr lang="en-US" dirty="0"/>
          </a:p>
        </p:txBody>
      </p:sp>
      <p:pic>
        <p:nvPicPr>
          <p:cNvPr id="4" name="Content Placeholder 3" descr="stata reg 3.pdf"/>
          <p:cNvPicPr>
            <a:picLocks noGrp="1" noChangeAspect="1"/>
          </p:cNvPicPr>
          <p:nvPr>
            <p:ph idx="1"/>
          </p:nvPr>
        </p:nvPicPr>
        <p:blipFill rotWithShape="1">
          <a:blip r:embed="rId3">
            <a:extLst>
              <a:ext uri="{28A0092B-C50C-407E-A947-70E740481C1C}">
                <a14:useLocalDpi xmlns:a14="http://schemas.microsoft.com/office/drawing/2010/main" val="0"/>
              </a:ext>
            </a:extLst>
          </a:blip>
          <a:srcRect l="-5556" t="-695" r="-5556" b="-6270"/>
          <a:stretch/>
        </p:blipFill>
        <p:spPr>
          <a:xfrm>
            <a:off x="0" y="1165088"/>
            <a:ext cx="9144000" cy="5692912"/>
          </a:xfrm>
        </p:spPr>
      </p:pic>
    </p:spTree>
    <p:extLst>
      <p:ext uri="{BB962C8B-B14F-4D97-AF65-F5344CB8AC3E}">
        <p14:creationId xmlns:p14="http://schemas.microsoft.com/office/powerpoint/2010/main" val="422095495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Exogenous variation in class size</a:t>
            </a:r>
            <a:endParaRPr lang="en-US" dirty="0"/>
          </a:p>
        </p:txBody>
      </p:sp>
      <p:sp>
        <p:nvSpPr>
          <p:cNvPr id="4" name="Text Placeholder 3"/>
          <p:cNvSpPr>
            <a:spLocks noGrp="1"/>
          </p:cNvSpPr>
          <p:nvPr>
            <p:ph type="body" sz="half" idx="2"/>
          </p:nvPr>
        </p:nvSpPr>
        <p:spPr/>
        <p:txBody>
          <a:bodyPr>
            <a:normAutofit fontScale="92500" lnSpcReduction="10000"/>
          </a:bodyPr>
          <a:lstStyle/>
          <a:p>
            <a:r>
              <a:rPr lang="en-US" dirty="0"/>
              <a:t>Maimonides’ rule has the largest impact on a school with about 40 students in a grade </a:t>
            </a:r>
            <a:r>
              <a:rPr lang="en-US" dirty="0" smtClean="0"/>
              <a:t>cohort</a:t>
            </a:r>
          </a:p>
          <a:p>
            <a:endParaRPr lang="en-US" dirty="0"/>
          </a:p>
          <a:p>
            <a:r>
              <a:rPr lang="en-US" sz="1200" dirty="0" smtClean="0"/>
              <a:t>	With </a:t>
            </a:r>
            <a:r>
              <a:rPr lang="en-US" sz="1200" dirty="0"/>
              <a:t>cohorts of size 40, 80 and </a:t>
            </a:r>
            <a:r>
              <a:rPr lang="en-US" sz="1200" dirty="0" smtClean="0"/>
              <a:t>120 	students</a:t>
            </a:r>
            <a:r>
              <a:rPr lang="en-US" sz="1200" dirty="0"/>
              <a:t>, the steps down in </a:t>
            </a:r>
            <a:r>
              <a:rPr lang="en-US" sz="1200" dirty="0" smtClean="0"/>
              <a:t>average 	class size </a:t>
            </a:r>
            <a:r>
              <a:rPr lang="en-US" sz="1200" dirty="0"/>
              <a:t>required by </a:t>
            </a:r>
            <a:r>
              <a:rPr lang="en-US" sz="1200" dirty="0" smtClean="0"/>
              <a:t>Maimonides</a:t>
            </a:r>
            <a:r>
              <a:rPr lang="en-US" sz="1200" dirty="0"/>
              <a:t>’ </a:t>
            </a:r>
            <a:r>
              <a:rPr lang="en-US" sz="1200" dirty="0" smtClean="0"/>
              <a:t>	rule when </a:t>
            </a:r>
            <a:r>
              <a:rPr lang="en-US" sz="1200" dirty="0"/>
              <a:t>an </a:t>
            </a:r>
            <a:r>
              <a:rPr lang="en-US" sz="1200" dirty="0" smtClean="0"/>
              <a:t>additional </a:t>
            </a:r>
            <a:r>
              <a:rPr lang="en-US" sz="1200" dirty="0"/>
              <a:t>student enrolls are </a:t>
            </a:r>
            <a:r>
              <a:rPr lang="en-US" sz="1200" dirty="0" smtClean="0"/>
              <a:t>	(</a:t>
            </a:r>
            <a:r>
              <a:rPr lang="en-US" sz="1200" dirty="0"/>
              <a:t>respectively) from </a:t>
            </a:r>
            <a:r>
              <a:rPr lang="en-US" sz="1200" b="1" dirty="0"/>
              <a:t>40 to 20.5 </a:t>
            </a:r>
            <a:r>
              <a:rPr lang="en-US" sz="1200" dirty="0" smtClean="0"/>
              <a:t>(</a:t>
            </a:r>
            <a:r>
              <a:rPr lang="en-US" sz="1200" dirty="0"/>
              <a:t>41/2), </a:t>
            </a:r>
            <a:r>
              <a:rPr lang="en-US" sz="1200" dirty="0" smtClean="0"/>
              <a:t>	</a:t>
            </a:r>
            <a:r>
              <a:rPr lang="en-US" sz="1200" b="1" dirty="0" smtClean="0"/>
              <a:t>40 </a:t>
            </a:r>
            <a:r>
              <a:rPr lang="en-US" sz="1200" b="1" dirty="0"/>
              <a:t>to 27 </a:t>
            </a:r>
            <a:r>
              <a:rPr lang="en-US" sz="1200" dirty="0"/>
              <a:t>(81/3) and </a:t>
            </a:r>
            <a:r>
              <a:rPr lang="en-US" sz="1200" b="1" dirty="0"/>
              <a:t>40 to </a:t>
            </a:r>
            <a:r>
              <a:rPr lang="en-US" sz="1200" b="1" dirty="0" smtClean="0"/>
              <a:t>30.25</a:t>
            </a:r>
            <a:r>
              <a:rPr lang="en-US" sz="1200" dirty="0"/>
              <a:t> </a:t>
            </a:r>
            <a:r>
              <a:rPr lang="en-US" sz="1200" dirty="0" smtClean="0"/>
              <a:t>	(</a:t>
            </a:r>
            <a:r>
              <a:rPr lang="en-US" sz="1200" dirty="0"/>
              <a:t>121/3</a:t>
            </a:r>
            <a:r>
              <a:rPr lang="en-US" sz="1200" dirty="0" smtClean="0"/>
              <a:t>)</a:t>
            </a:r>
          </a:p>
          <a:p>
            <a:endParaRPr lang="en-US" dirty="0"/>
          </a:p>
          <a:p>
            <a:r>
              <a:rPr lang="en-US" dirty="0" smtClean="0"/>
              <a:t>Schools also use the percent disadvantaged students in a school “to allocate supplementary hours of instruction and other school resources”, so </a:t>
            </a:r>
            <a:r>
              <a:rPr lang="en-US" dirty="0" err="1" smtClean="0"/>
              <a:t>Angrist</a:t>
            </a:r>
            <a:r>
              <a:rPr lang="en-US" dirty="0" smtClean="0"/>
              <a:t> and </a:t>
            </a:r>
            <a:r>
              <a:rPr lang="en-US" dirty="0" err="1" smtClean="0"/>
              <a:t>Lavy</a:t>
            </a:r>
            <a:r>
              <a:rPr lang="en-US" dirty="0" smtClean="0"/>
              <a:t> created 86 matched pairs of schools using this covariate, </a:t>
            </a:r>
            <a:r>
              <a:rPr lang="en-US" b="1" dirty="0" smtClean="0"/>
              <a:t>x</a:t>
            </a:r>
            <a:endParaRPr lang="en-US" dirty="0" smtClean="0"/>
          </a:p>
          <a:p>
            <a:endParaRPr lang="en-US" dirty="0"/>
          </a:p>
          <a:p>
            <a:r>
              <a:rPr lang="en-US" dirty="0" smtClean="0"/>
              <a:t>Upper left panel: balanced on </a:t>
            </a:r>
            <a:r>
              <a:rPr lang="en-US" b="1" dirty="0" smtClean="0"/>
              <a:t>x</a:t>
            </a:r>
            <a:r>
              <a:rPr lang="en-US" dirty="0" smtClean="0"/>
              <a:t>; top right shows Maimonides Rule working; bottom left and right: math and verbal test scores were higher where class sizes tended to be smaller</a:t>
            </a:r>
          </a:p>
        </p:txBody>
      </p:sp>
      <p:pic>
        <p:nvPicPr>
          <p:cNvPr id="7" name="Content Placeholder 6" descr="photo.PNG"/>
          <p:cNvPicPr>
            <a:picLocks noGrp="1" noChangeAspect="1"/>
          </p:cNvPicPr>
          <p:nvPr>
            <p:ph idx="1"/>
          </p:nvPr>
        </p:nvPicPr>
        <p:blipFill rotWithShape="1">
          <a:blip r:embed="rId2">
            <a:extLst>
              <a:ext uri="{28A0092B-C50C-407E-A947-70E740481C1C}">
                <a14:useLocalDpi xmlns:a14="http://schemas.microsoft.com/office/drawing/2010/main" val="0"/>
              </a:ext>
            </a:extLst>
          </a:blip>
          <a:srcRect t="7061" b="16914"/>
          <a:stretch/>
        </p:blipFill>
        <p:spPr>
          <a:xfrm>
            <a:off x="3575050" y="273050"/>
            <a:ext cx="5111750" cy="5181597"/>
          </a:xfrm>
        </p:spPr>
      </p:pic>
    </p:spTree>
    <p:extLst>
      <p:ext uri="{BB962C8B-B14F-4D97-AF65-F5344CB8AC3E}">
        <p14:creationId xmlns:p14="http://schemas.microsoft.com/office/powerpoint/2010/main" val="11156933"/>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DD Estimators</a:t>
            </a:r>
            <a:endParaRPr lang="en-US" dirty="0"/>
          </a:p>
        </p:txBody>
      </p:sp>
      <p:sp>
        <p:nvSpPr>
          <p:cNvPr id="3" name="Content Placeholder 2"/>
          <p:cNvSpPr>
            <a:spLocks noGrp="1"/>
          </p:cNvSpPr>
          <p:nvPr>
            <p:ph idx="1"/>
          </p:nvPr>
        </p:nvSpPr>
        <p:spPr>
          <a:xfrm>
            <a:off x="457200" y="1483690"/>
            <a:ext cx="8229600" cy="4525963"/>
          </a:xfrm>
        </p:spPr>
        <p:txBody>
          <a:bodyPr>
            <a:normAutofit fontScale="92500" lnSpcReduction="20000"/>
          </a:bodyPr>
          <a:lstStyle/>
          <a:p>
            <a:pPr marL="0" indent="0">
              <a:buNone/>
            </a:pPr>
            <a:r>
              <a:rPr lang="en-US" sz="2800" b="1" dirty="0" smtClean="0"/>
              <a:t>Estimator (Regression: Repeated Cross-sections)</a:t>
            </a:r>
          </a:p>
          <a:p>
            <a:pPr marL="0" indent="0">
              <a:buNone/>
            </a:pPr>
            <a:r>
              <a:rPr lang="en-US" sz="2800" dirty="0" smtClean="0"/>
              <a:t>Can use regression version of the DD estimator to include covariates as controls</a:t>
            </a:r>
          </a:p>
          <a:p>
            <a:pPr marL="0" indent="0">
              <a:buNone/>
            </a:pPr>
            <a:endParaRPr lang="en-US" sz="2800" dirty="0" smtClean="0"/>
          </a:p>
          <a:p>
            <a:pPr marL="0" indent="0">
              <a:buNone/>
            </a:pPr>
            <a:endParaRPr lang="en-US" sz="2800" dirty="0"/>
          </a:p>
          <a:p>
            <a:pPr>
              <a:buFontTx/>
              <a:buChar char="•"/>
            </a:pPr>
            <a:r>
              <a:rPr lang="en-US" sz="2800" dirty="0" smtClean="0"/>
              <a:t>Introducing any covariate, X, that doesn’t vary over time is not helpful as they all get “differenced” out</a:t>
            </a:r>
          </a:p>
          <a:p>
            <a:pPr>
              <a:buFontTx/>
              <a:buChar char="•"/>
            </a:pPr>
            <a:r>
              <a:rPr lang="en-US" sz="2800" dirty="0" smtClean="0"/>
              <a:t>Be careful with time-varying X’s: they are often affected by the treatment and may introduce </a:t>
            </a:r>
            <a:r>
              <a:rPr lang="en-US" sz="2800" dirty="0" err="1" smtClean="0"/>
              <a:t>endogeneity</a:t>
            </a:r>
            <a:r>
              <a:rPr lang="en-US" sz="2800" dirty="0"/>
              <a:t> </a:t>
            </a:r>
            <a:r>
              <a:rPr lang="en-US" sz="2800" dirty="0" smtClean="0"/>
              <a:t>(e.g., conditioning on colliders)</a:t>
            </a:r>
          </a:p>
          <a:p>
            <a:pPr>
              <a:buFontTx/>
              <a:buChar char="•"/>
            </a:pPr>
            <a:r>
              <a:rPr lang="en-US" sz="2800" dirty="0" smtClean="0"/>
              <a:t>Can interact time-invariant covariates with the time indicator, where X is used to explain differences in trends</a:t>
            </a:r>
          </a:p>
          <a:p>
            <a:pPr marL="0" indent="0">
              <a:buNone/>
            </a:pPr>
            <a:endParaRPr lang="en-US" sz="2800" dirty="0"/>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2363" y="2847173"/>
            <a:ext cx="5384800" cy="317500"/>
          </a:xfrm>
          <a:prstGeom prst="rect">
            <a:avLst/>
          </a:prstGeom>
        </p:spPr>
      </p:pic>
      <p:pic>
        <p:nvPicPr>
          <p:cNvPr id="5" name="Picture 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1106" y="6260886"/>
            <a:ext cx="7137400" cy="317500"/>
          </a:xfrm>
          <a:prstGeom prst="rect">
            <a:avLst/>
          </a:prstGeom>
        </p:spPr>
      </p:pic>
    </p:spTree>
    <p:extLst>
      <p:ext uri="{BB962C8B-B14F-4D97-AF65-F5344CB8AC3E}">
        <p14:creationId xmlns:p14="http://schemas.microsoft.com/office/powerpoint/2010/main" val="1490040401"/>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DD Estimators</a:t>
            </a:r>
            <a:endParaRPr lang="en-US" dirty="0"/>
          </a:p>
        </p:txBody>
      </p:sp>
      <p:sp>
        <p:nvSpPr>
          <p:cNvPr id="3" name="Content Placeholder 2"/>
          <p:cNvSpPr>
            <a:spLocks noGrp="1"/>
          </p:cNvSpPr>
          <p:nvPr>
            <p:ph idx="1"/>
          </p:nvPr>
        </p:nvSpPr>
        <p:spPr/>
        <p:txBody>
          <a:bodyPr/>
          <a:lstStyle/>
          <a:p>
            <a:pPr marL="0" indent="0">
              <a:buNone/>
            </a:pPr>
            <a:r>
              <a:rPr lang="en-US" b="1" dirty="0" smtClean="0"/>
              <a:t>Estimator: </a:t>
            </a:r>
            <a:r>
              <a:rPr lang="en-US" dirty="0" smtClean="0"/>
              <a:t>Regression with panel data</a:t>
            </a:r>
          </a:p>
          <a:p>
            <a:pPr marL="0" indent="0">
              <a:buNone/>
            </a:pPr>
            <a:r>
              <a:rPr lang="en-US" dirty="0" smtClean="0"/>
              <a:t>With panel data, we can use regression with the dependent variable in first differences:</a:t>
            </a:r>
          </a:p>
          <a:p>
            <a:pPr marL="0" indent="0">
              <a:buNone/>
            </a:pPr>
            <a:endParaRPr lang="en-US" dirty="0"/>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6456" y="3460422"/>
            <a:ext cx="2806700" cy="279400"/>
          </a:xfrm>
          <a:prstGeom prst="rect">
            <a:avLst/>
          </a:prstGeom>
        </p:spPr>
      </p:pic>
      <p:pic>
        <p:nvPicPr>
          <p:cNvPr id="5" name="Picture 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4140425"/>
            <a:ext cx="5359400" cy="317500"/>
          </a:xfrm>
          <a:prstGeom prst="rect">
            <a:avLst/>
          </a:prstGeom>
        </p:spPr>
      </p:pic>
    </p:spTree>
    <p:extLst>
      <p:ext uri="{BB962C8B-B14F-4D97-AF65-F5344CB8AC3E}">
        <p14:creationId xmlns:p14="http://schemas.microsoft.com/office/powerpoint/2010/main" val="1270565395"/>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Regression: Min wage laws and employment</a:t>
            </a:r>
            <a:endParaRPr lang="en-US" sz="2800" dirty="0"/>
          </a:p>
        </p:txBody>
      </p:sp>
      <p:pic>
        <p:nvPicPr>
          <p:cNvPr id="4" name="Content Placeholder 3" descr="stata panel 1.pdf"/>
          <p:cNvPicPr>
            <a:picLocks noGrp="1" noChangeAspect="1"/>
          </p:cNvPicPr>
          <p:nvPr>
            <p:ph idx="1"/>
          </p:nvPr>
        </p:nvPicPr>
        <p:blipFill rotWithShape="1">
          <a:blip r:embed="rId3">
            <a:extLst>
              <a:ext uri="{28A0092B-C50C-407E-A947-70E740481C1C}">
                <a14:useLocalDpi xmlns:a14="http://schemas.microsoft.com/office/drawing/2010/main" val="0"/>
              </a:ext>
            </a:extLst>
          </a:blip>
          <a:srcRect t="3584" b="-1"/>
          <a:stretch/>
        </p:blipFill>
        <p:spPr>
          <a:xfrm>
            <a:off x="0" y="1130136"/>
            <a:ext cx="9144000" cy="5727864"/>
          </a:xfrm>
        </p:spPr>
      </p:pic>
    </p:spTree>
    <p:extLst>
      <p:ext uri="{BB962C8B-B14F-4D97-AF65-F5344CB8AC3E}">
        <p14:creationId xmlns:p14="http://schemas.microsoft.com/office/powerpoint/2010/main" val="2910401489"/>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Regression: Min wage laws and employment</a:t>
            </a:r>
            <a:endParaRPr lang="en-US" sz="3200" dirty="0"/>
          </a:p>
        </p:txBody>
      </p:sp>
      <p:pic>
        <p:nvPicPr>
          <p:cNvPr id="4" name="Content Placeholder 3" descr="panel stata 2.pdf"/>
          <p:cNvPicPr>
            <a:picLocks noGrp="1" noChangeAspect="1"/>
          </p:cNvPicPr>
          <p:nvPr>
            <p:ph idx="1"/>
          </p:nvPr>
        </p:nvPicPr>
        <p:blipFill rotWithShape="1">
          <a:blip r:embed="rId3">
            <a:extLst>
              <a:ext uri="{28A0092B-C50C-407E-A947-70E740481C1C}">
                <a14:useLocalDpi xmlns:a14="http://schemas.microsoft.com/office/drawing/2010/main" val="0"/>
              </a:ext>
            </a:extLst>
          </a:blip>
          <a:srcRect l="85" r="-836" b="-14207"/>
          <a:stretch/>
        </p:blipFill>
        <p:spPr>
          <a:xfrm>
            <a:off x="0" y="1600200"/>
            <a:ext cx="9228478" cy="5168962"/>
          </a:xfrm>
        </p:spPr>
      </p:pic>
    </p:spTree>
    <p:extLst>
      <p:ext uri="{BB962C8B-B14F-4D97-AF65-F5344CB8AC3E}">
        <p14:creationId xmlns:p14="http://schemas.microsoft.com/office/powerpoint/2010/main" val="2626961331"/>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DD: Threats to Validity</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Non-parallel dynamics</a:t>
            </a:r>
          </a:p>
          <a:p>
            <a:r>
              <a:rPr lang="en-US" dirty="0" smtClean="0"/>
              <a:t>Compositional differences</a:t>
            </a:r>
          </a:p>
          <a:p>
            <a:r>
              <a:rPr lang="en-US" dirty="0" smtClean="0"/>
              <a:t>Long-term effects vs. reliability</a:t>
            </a:r>
          </a:p>
          <a:p>
            <a:r>
              <a:rPr lang="en-US" dirty="0" smtClean="0"/>
              <a:t>Functional form dependence</a:t>
            </a:r>
          </a:p>
          <a:p>
            <a:endParaRPr lang="en-US" dirty="0"/>
          </a:p>
          <a:p>
            <a:pPr marL="0" indent="0">
              <a:buNone/>
            </a:pPr>
            <a:r>
              <a:rPr lang="en-US" dirty="0" smtClean="0"/>
              <a:t>Bias is a matter of degree. Small violations of the identification assumptions may not matter much as the bias may be rather small. However, biases may be so large that the estimates we get may be completely wrong, even of the opposite sign of the true treatment effect.</a:t>
            </a:r>
          </a:p>
          <a:p>
            <a:pPr marL="0" indent="0">
              <a:buNone/>
            </a:pPr>
            <a:endParaRPr lang="en-US" dirty="0"/>
          </a:p>
          <a:p>
            <a:pPr marL="0" indent="0">
              <a:buNone/>
            </a:pPr>
            <a:r>
              <a:rPr lang="en-US" dirty="0" smtClean="0"/>
              <a:t>Helpful to avoid overly strong causal claims for DD estimates.</a:t>
            </a:r>
            <a:endParaRPr lang="en-US" dirty="0"/>
          </a:p>
        </p:txBody>
      </p:sp>
    </p:spTree>
    <p:extLst>
      <p:ext uri="{BB962C8B-B14F-4D97-AF65-F5344CB8AC3E}">
        <p14:creationId xmlns:p14="http://schemas.microsoft.com/office/powerpoint/2010/main" val="3890721289"/>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DD: Threats to validity</a:t>
            </a:r>
            <a:endParaRPr lang="en-US" dirty="0"/>
          </a:p>
        </p:txBody>
      </p:sp>
      <p:sp>
        <p:nvSpPr>
          <p:cNvPr id="3" name="Content Placeholder 2"/>
          <p:cNvSpPr>
            <a:spLocks noGrp="1"/>
          </p:cNvSpPr>
          <p:nvPr>
            <p:ph idx="1"/>
          </p:nvPr>
        </p:nvSpPr>
        <p:spPr/>
        <p:txBody>
          <a:bodyPr>
            <a:normAutofit fontScale="92500" lnSpcReduction="20000"/>
          </a:bodyPr>
          <a:lstStyle/>
          <a:p>
            <a:r>
              <a:rPr lang="en-US" i="1" dirty="0" smtClean="0"/>
              <a:t>Non-parallel dynamics</a:t>
            </a:r>
            <a:r>
              <a:rPr lang="en-US" dirty="0" smtClean="0"/>
              <a:t>: Often treatments/programs are targeted based on pre-existing differences in outcomes.</a:t>
            </a:r>
          </a:p>
          <a:p>
            <a:pPr lvl="1"/>
            <a:r>
              <a:rPr lang="en-US" dirty="0" smtClean="0"/>
              <a:t>“</a:t>
            </a:r>
            <a:r>
              <a:rPr lang="en-US" dirty="0" err="1" smtClean="0"/>
              <a:t>Ashenfelter</a:t>
            </a:r>
            <a:r>
              <a:rPr lang="en-US" dirty="0" smtClean="0"/>
              <a:t> dip”: participants in training programs often experience a “dip” in earnings just prior to entering the program (that may be </a:t>
            </a:r>
            <a:r>
              <a:rPr lang="en-US" i="1" dirty="0" smtClean="0"/>
              <a:t>why</a:t>
            </a:r>
            <a:r>
              <a:rPr lang="en-US" dirty="0" smtClean="0"/>
              <a:t> they participate). Since wages have a natural tendency to mean reversion, comparing wages of participants and non-participants using DD leads to an upward biased estimate of the program effect</a:t>
            </a:r>
          </a:p>
          <a:p>
            <a:pPr lvl="1"/>
            <a:r>
              <a:rPr lang="en-US" dirty="0" smtClean="0"/>
              <a:t>Regional targeting: NGOs may target villages that appear most promising (or worse off), a form of selection bias</a:t>
            </a:r>
          </a:p>
        </p:txBody>
      </p:sp>
    </p:spTree>
    <p:extLst>
      <p:ext uri="{BB962C8B-B14F-4D97-AF65-F5344CB8AC3E}">
        <p14:creationId xmlns:p14="http://schemas.microsoft.com/office/powerpoint/2010/main" val="1883466336"/>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Checks for DD design</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It is very common for readers and others to ask a variety of “robustness checks” from a DD design.</a:t>
            </a:r>
          </a:p>
          <a:p>
            <a:r>
              <a:rPr lang="en-US" dirty="0" smtClean="0"/>
              <a:t>Think of these as just commonly employed checks on the believability of the DD </a:t>
            </a:r>
            <a:r>
              <a:rPr lang="en-US" smtClean="0"/>
              <a:t>findings themselves</a:t>
            </a:r>
            <a:endParaRPr lang="en-US" dirty="0" smtClean="0"/>
          </a:p>
          <a:p>
            <a:pPr lvl="1"/>
            <a:r>
              <a:rPr lang="en-US" dirty="0" smtClean="0"/>
              <a:t>Falsification test using data for prior periods</a:t>
            </a:r>
          </a:p>
          <a:p>
            <a:pPr lvl="1"/>
            <a:r>
              <a:rPr lang="en-US" dirty="0" smtClean="0"/>
              <a:t>Falsification test using data for alternative control group</a:t>
            </a:r>
          </a:p>
          <a:p>
            <a:pPr lvl="1"/>
            <a:r>
              <a:rPr lang="en-US" dirty="0" smtClean="0"/>
              <a:t>Falsification test using alternative “placebo” outcome that should not be affected by the treatment</a:t>
            </a:r>
            <a:endParaRPr lang="en-US" dirty="0"/>
          </a:p>
        </p:txBody>
      </p:sp>
    </p:spTree>
    <p:extLst>
      <p:ext uri="{BB962C8B-B14F-4D97-AF65-F5344CB8AC3E}">
        <p14:creationId xmlns:p14="http://schemas.microsoft.com/office/powerpoint/2010/main" val="1270149719"/>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Falsification test: Data for prior periods</a:t>
            </a:r>
            <a:endParaRPr lang="en-US" dirty="0"/>
          </a:p>
        </p:txBody>
      </p:sp>
      <p:pic>
        <p:nvPicPr>
          <p:cNvPr id="4" name="Content Placeholder 3" descr="card krueger falsification test 1.pdf"/>
          <p:cNvPicPr>
            <a:picLocks noGrp="1" noChangeAspect="1"/>
          </p:cNvPicPr>
          <p:nvPr>
            <p:ph idx="1"/>
          </p:nvPr>
        </p:nvPicPr>
        <p:blipFill rotWithShape="1">
          <a:blip r:embed="rId2">
            <a:extLst>
              <a:ext uri="{28A0092B-C50C-407E-A947-70E740481C1C}">
                <a14:useLocalDpi xmlns:a14="http://schemas.microsoft.com/office/drawing/2010/main" val="0"/>
              </a:ext>
            </a:extLst>
          </a:blip>
          <a:srcRect l="-5557" t="8478" r="-5554" b="-4950"/>
          <a:stretch/>
        </p:blipFill>
        <p:spPr>
          <a:xfrm>
            <a:off x="-1" y="1600200"/>
            <a:ext cx="9144001" cy="5257800"/>
          </a:xfrm>
        </p:spPr>
      </p:pic>
    </p:spTree>
    <p:extLst>
      <p:ext uri="{BB962C8B-B14F-4D97-AF65-F5344CB8AC3E}">
        <p14:creationId xmlns:p14="http://schemas.microsoft.com/office/powerpoint/2010/main" val="1156541427"/>
      </p:ext>
    </p:extLst>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Falsification test: data for prior periods</a:t>
            </a:r>
            <a:endParaRPr lang="en-US" dirty="0"/>
          </a:p>
        </p:txBody>
      </p:sp>
      <p:pic>
        <p:nvPicPr>
          <p:cNvPr id="4" name="Content Placeholder 3" descr="falsification test 2.pdf"/>
          <p:cNvPicPr>
            <a:picLocks noGrp="1" noChangeAspect="1"/>
          </p:cNvPicPr>
          <p:nvPr>
            <p:ph idx="1"/>
          </p:nvPr>
        </p:nvPicPr>
        <p:blipFill rotWithShape="1">
          <a:blip r:embed="rId2">
            <a:extLst>
              <a:ext uri="{28A0092B-C50C-407E-A947-70E740481C1C}">
                <a14:useLocalDpi xmlns:a14="http://schemas.microsoft.com/office/drawing/2010/main" val="0"/>
              </a:ext>
            </a:extLst>
          </a:blip>
          <a:srcRect l="-4564" t="-2847" r="-5557" b="-5251"/>
          <a:stretch/>
        </p:blipFill>
        <p:spPr>
          <a:xfrm>
            <a:off x="81564" y="1188390"/>
            <a:ext cx="9062435" cy="5762818"/>
          </a:xfrm>
        </p:spPr>
      </p:pic>
    </p:spTree>
    <p:extLst>
      <p:ext uri="{BB962C8B-B14F-4D97-AF65-F5344CB8AC3E}">
        <p14:creationId xmlns:p14="http://schemas.microsoft.com/office/powerpoint/2010/main" val="3623337174"/>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Falsification test: data for prior periods</a:t>
            </a:r>
            <a:endParaRPr lang="en-US" dirty="0"/>
          </a:p>
        </p:txBody>
      </p:sp>
      <p:pic>
        <p:nvPicPr>
          <p:cNvPr id="4" name="Content Placeholder 3" descr="falsification 3.pdf"/>
          <p:cNvPicPr>
            <a:picLocks noGrp="1" noChangeAspect="1"/>
          </p:cNvPicPr>
          <p:nvPr>
            <p:ph idx="1"/>
          </p:nvPr>
        </p:nvPicPr>
        <p:blipFill rotWithShape="1">
          <a:blip r:embed="rId2">
            <a:extLst>
              <a:ext uri="{28A0092B-C50C-407E-A947-70E740481C1C}">
                <a14:useLocalDpi xmlns:a14="http://schemas.microsoft.com/office/drawing/2010/main" val="0"/>
              </a:ext>
            </a:extLst>
          </a:blip>
          <a:srcRect t="-3369" b="10066"/>
          <a:stretch/>
        </p:blipFill>
        <p:spPr>
          <a:xfrm>
            <a:off x="457200" y="978676"/>
            <a:ext cx="8229600" cy="5287300"/>
          </a:xfrm>
        </p:spPr>
      </p:pic>
    </p:spTree>
    <p:extLst>
      <p:ext uri="{BB962C8B-B14F-4D97-AF65-F5344CB8AC3E}">
        <p14:creationId xmlns:p14="http://schemas.microsoft.com/office/powerpoint/2010/main" val="176333457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(Un)-Natural experiments</a:t>
            </a:r>
            <a:endParaRPr lang="en-US" dirty="0"/>
          </a:p>
        </p:txBody>
      </p:sp>
      <p:sp>
        <p:nvSpPr>
          <p:cNvPr id="6" name="Content Placeholder 5"/>
          <p:cNvSpPr>
            <a:spLocks noGrp="1"/>
          </p:cNvSpPr>
          <p:nvPr>
            <p:ph idx="1"/>
          </p:nvPr>
        </p:nvSpPr>
        <p:spPr/>
        <p:txBody>
          <a:bodyPr>
            <a:normAutofit fontScale="55000" lnSpcReduction="20000"/>
          </a:bodyPr>
          <a:lstStyle/>
          <a:p>
            <a:r>
              <a:rPr lang="en-US" dirty="0" err="1" smtClean="0"/>
              <a:t>Angrist</a:t>
            </a:r>
            <a:r>
              <a:rPr lang="en-US" dirty="0" smtClean="0"/>
              <a:t> and </a:t>
            </a:r>
            <a:r>
              <a:rPr lang="en-US" dirty="0" err="1" smtClean="0"/>
              <a:t>Lavy</a:t>
            </a:r>
            <a:r>
              <a:rPr lang="en-US" dirty="0" smtClean="0"/>
              <a:t> (1999) are interested in the causal effect of class size on academic performance, and while they can match on observables, it is widely known that </a:t>
            </a:r>
            <a:r>
              <a:rPr lang="en-US" b="1" dirty="0" smtClean="0"/>
              <a:t>selection on unobservables</a:t>
            </a:r>
            <a:r>
              <a:rPr lang="en-US" dirty="0" smtClean="0"/>
              <a:t> is a more apt description of the problem</a:t>
            </a:r>
          </a:p>
          <a:p>
            <a:r>
              <a:rPr lang="en-US" dirty="0" smtClean="0"/>
              <a:t>They solve this </a:t>
            </a:r>
            <a:r>
              <a:rPr lang="en-US" dirty="0" smtClean="0"/>
              <a:t>problem </a:t>
            </a:r>
            <a:r>
              <a:rPr lang="en-US" dirty="0" smtClean="0"/>
              <a:t>by exploiting </a:t>
            </a:r>
            <a:r>
              <a:rPr lang="en-US" dirty="0" smtClean="0"/>
              <a:t>Maimonides</a:t>
            </a:r>
            <a:r>
              <a:rPr lang="en-US" dirty="0" smtClean="0"/>
              <a:t>’ Rule </a:t>
            </a:r>
            <a:endParaRPr lang="en-US" dirty="0" smtClean="0"/>
          </a:p>
          <a:p>
            <a:pPr lvl="1"/>
            <a:r>
              <a:rPr lang="en-US" dirty="0"/>
              <a:t>Maimonides’ </a:t>
            </a:r>
            <a:r>
              <a:rPr lang="en-US" dirty="0" smtClean="0"/>
              <a:t>Rule cuts classes in half  when they </a:t>
            </a:r>
            <a:r>
              <a:rPr lang="en-US" dirty="0" smtClean="0"/>
              <a:t>reach </a:t>
            </a:r>
            <a:r>
              <a:rPr lang="en-US" dirty="0" smtClean="0"/>
              <a:t>a prescribed </a:t>
            </a:r>
            <a:r>
              <a:rPr lang="en-US" dirty="0" smtClean="0"/>
              <a:t>point</a:t>
            </a:r>
          </a:p>
          <a:p>
            <a:pPr lvl="1"/>
            <a:r>
              <a:rPr lang="en-US" dirty="0" smtClean="0"/>
              <a:t>The key is that the decision to create classes of different sizes is based on an </a:t>
            </a:r>
            <a:r>
              <a:rPr lang="en-US" b="1" dirty="0" smtClean="0"/>
              <a:t>arbitrary cutoff </a:t>
            </a:r>
            <a:r>
              <a:rPr lang="en-US" dirty="0" smtClean="0"/>
              <a:t>which is unrelated to </a:t>
            </a:r>
            <a:r>
              <a:rPr lang="en-US" b="1" dirty="0" smtClean="0"/>
              <a:t>unobservable determinants of D or Y</a:t>
            </a:r>
            <a:endParaRPr lang="en-US" b="1" dirty="0" smtClean="0"/>
          </a:p>
          <a:p>
            <a:r>
              <a:rPr lang="en-US" dirty="0" smtClean="0"/>
              <a:t>They call it a </a:t>
            </a:r>
            <a:r>
              <a:rPr lang="en-US" dirty="0" smtClean="0"/>
              <a:t>“natural experiment” but </a:t>
            </a:r>
            <a:r>
              <a:rPr lang="en-US" dirty="0" smtClean="0"/>
              <a:t>what does that mean?</a:t>
            </a:r>
            <a:endParaRPr lang="en-US" dirty="0" smtClean="0"/>
          </a:p>
          <a:p>
            <a:pPr lvl="1"/>
            <a:r>
              <a:rPr lang="en-US" dirty="0" smtClean="0"/>
              <a:t>An attempt to find in the world some rare circumstance such that a consequential treatment was handed to some people and denied to others </a:t>
            </a:r>
            <a:r>
              <a:rPr lang="en-US" dirty="0" smtClean="0"/>
              <a:t>haphazard reasons</a:t>
            </a:r>
          </a:p>
          <a:p>
            <a:pPr lvl="1"/>
            <a:r>
              <a:rPr lang="en-US" dirty="0" smtClean="0"/>
              <a:t>Caveat: </a:t>
            </a:r>
            <a:r>
              <a:rPr lang="en-US" dirty="0" smtClean="0"/>
              <a:t>“</a:t>
            </a:r>
            <a:r>
              <a:rPr lang="en-US" dirty="0" smtClean="0"/>
              <a:t>The word `natural’ has various connotations, but a `natural experiment’ is a `wild experiment’ not a `wholesome experiment’, nature in the way that a tiger is natural, not in the way that oatmeal is natural” (Rosenbaum 2005, </a:t>
            </a:r>
            <a:r>
              <a:rPr lang="en-US" u="sng" dirty="0" smtClean="0"/>
              <a:t>Design of Observational Studies</a:t>
            </a:r>
            <a:r>
              <a:rPr lang="en-US" dirty="0" smtClean="0"/>
              <a:t>)</a:t>
            </a:r>
          </a:p>
          <a:p>
            <a:r>
              <a:rPr lang="en-US" dirty="0" smtClean="0"/>
              <a:t>Haphazard </a:t>
            </a:r>
            <a:r>
              <a:rPr lang="en-US" dirty="0" smtClean="0"/>
              <a:t>variation in treatment is </a:t>
            </a:r>
            <a:r>
              <a:rPr lang="en-US" b="1" dirty="0" smtClean="0"/>
              <a:t>not</a:t>
            </a:r>
            <a:r>
              <a:rPr lang="en-US" dirty="0" smtClean="0"/>
              <a:t> </a:t>
            </a:r>
            <a:r>
              <a:rPr lang="en-US" dirty="0" smtClean="0"/>
              <a:t>like variation in a </a:t>
            </a:r>
            <a:r>
              <a:rPr lang="en-US" dirty="0" smtClean="0"/>
              <a:t>randomized </a:t>
            </a:r>
            <a:r>
              <a:rPr lang="en-US" dirty="0" smtClean="0"/>
              <a:t>experiment</a:t>
            </a:r>
            <a:endParaRPr lang="en-US" dirty="0" smtClean="0"/>
          </a:p>
          <a:p>
            <a:pPr lvl="1"/>
            <a:r>
              <a:rPr lang="en-US" dirty="0" smtClean="0"/>
              <a:t>Randomization: “We definitely know that the probability of treatment for the large class size and the small class size units was equal by the way treatments were assigned”, versus</a:t>
            </a:r>
          </a:p>
          <a:p>
            <a:pPr lvl="1"/>
            <a:r>
              <a:rPr lang="en-US" dirty="0" smtClean="0"/>
              <a:t>Natural experiment: “It does seem reasonably plausible that the probability of treatment for the kids in the small class sizes and the kids in the large class sizes is fairly close”.</a:t>
            </a:r>
          </a:p>
        </p:txBody>
      </p:sp>
    </p:spTree>
    <p:extLst>
      <p:ext uri="{BB962C8B-B14F-4D97-AF65-F5344CB8AC3E}">
        <p14:creationId xmlns:p14="http://schemas.microsoft.com/office/powerpoint/2010/main" val="3367071984"/>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Falsification test: data for prior periods</a:t>
            </a:r>
            <a:endParaRPr lang="en-US" dirty="0"/>
          </a:p>
        </p:txBody>
      </p:sp>
      <p:pic>
        <p:nvPicPr>
          <p:cNvPr id="4" name="Content Placeholder 3" descr="falsification 4.pdf"/>
          <p:cNvPicPr>
            <a:picLocks noGrp="1" noChangeAspect="1"/>
          </p:cNvPicPr>
          <p:nvPr>
            <p:ph idx="1"/>
          </p:nvPr>
        </p:nvPicPr>
        <p:blipFill rotWithShape="1">
          <a:blip r:embed="rId2">
            <a:extLst>
              <a:ext uri="{28A0092B-C50C-407E-A947-70E740481C1C}">
                <a14:useLocalDpi xmlns:a14="http://schemas.microsoft.com/office/drawing/2010/main" val="0"/>
              </a:ext>
            </a:extLst>
          </a:blip>
          <a:srcRect l="-5556" t="-1456" r="-5556" b="-3859"/>
          <a:stretch/>
        </p:blipFill>
        <p:spPr>
          <a:xfrm>
            <a:off x="0" y="1001976"/>
            <a:ext cx="9144000" cy="5856024"/>
          </a:xfrm>
        </p:spPr>
      </p:pic>
    </p:spTree>
    <p:extLst>
      <p:ext uri="{BB962C8B-B14F-4D97-AF65-F5344CB8AC3E}">
        <p14:creationId xmlns:p14="http://schemas.microsoft.com/office/powerpoint/2010/main" val="2272518027"/>
      </p:ext>
    </p:extLst>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Longer trends in employment (Card and Krueger 2000)</a:t>
            </a:r>
            <a:endParaRPr lang="en-US" sz="2800" dirty="0"/>
          </a:p>
        </p:txBody>
      </p:sp>
      <p:pic>
        <p:nvPicPr>
          <p:cNvPr id="4" name="Content Placeholder 3" descr="longer trends.pdf"/>
          <p:cNvPicPr>
            <a:picLocks noGrp="1" noChangeAspect="1"/>
          </p:cNvPicPr>
          <p:nvPr>
            <p:ph idx="1"/>
          </p:nvPr>
        </p:nvPicPr>
        <p:blipFill rotWithShape="1">
          <a:blip r:embed="rId2">
            <a:extLst>
              <a:ext uri="{28A0092B-C50C-407E-A947-70E740481C1C}">
                <a14:useLocalDpi xmlns:a14="http://schemas.microsoft.com/office/drawing/2010/main" val="0"/>
              </a:ext>
            </a:extLst>
          </a:blip>
          <a:srcRect l="-5556" t="-2200" r="-4176" b="-8192"/>
          <a:stretch/>
        </p:blipFill>
        <p:spPr>
          <a:xfrm>
            <a:off x="0" y="1176739"/>
            <a:ext cx="9030392" cy="5681261"/>
          </a:xfrm>
        </p:spPr>
      </p:pic>
    </p:spTree>
    <p:extLst>
      <p:ext uri="{BB962C8B-B14F-4D97-AF65-F5344CB8AC3E}">
        <p14:creationId xmlns:p14="http://schemas.microsoft.com/office/powerpoint/2010/main" val="2998700771"/>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Falsification test: alternative controls</a:t>
            </a:r>
            <a:endParaRPr lang="en-US" dirty="0"/>
          </a:p>
        </p:txBody>
      </p:sp>
      <p:pic>
        <p:nvPicPr>
          <p:cNvPr id="4" name="Content Placeholder 3" descr="falsification alternative controls.pdf"/>
          <p:cNvPicPr>
            <a:picLocks noGrp="1" noChangeAspect="1"/>
          </p:cNvPicPr>
          <p:nvPr>
            <p:ph idx="1"/>
          </p:nvPr>
        </p:nvPicPr>
        <p:blipFill rotWithShape="1">
          <a:blip r:embed="rId2">
            <a:extLst>
              <a:ext uri="{28A0092B-C50C-407E-A947-70E740481C1C}">
                <a14:useLocalDpi xmlns:a14="http://schemas.microsoft.com/office/drawing/2010/main" val="0"/>
              </a:ext>
            </a:extLst>
          </a:blip>
          <a:srcRect/>
          <a:stretch/>
        </p:blipFill>
        <p:spPr>
          <a:xfrm>
            <a:off x="0" y="1145816"/>
            <a:ext cx="9144000" cy="5257800"/>
          </a:xfrm>
        </p:spPr>
      </p:pic>
      <p:sp>
        <p:nvSpPr>
          <p:cNvPr id="6" name="TextBox 5"/>
          <p:cNvSpPr txBox="1"/>
          <p:nvPr/>
        </p:nvSpPr>
        <p:spPr>
          <a:xfrm>
            <a:off x="323445" y="6022633"/>
            <a:ext cx="8738991" cy="369332"/>
          </a:xfrm>
          <a:prstGeom prst="rect">
            <a:avLst/>
          </a:prstGeom>
          <a:noFill/>
        </p:spPr>
        <p:txBody>
          <a:bodyPr wrap="none" rtlCol="0">
            <a:spAutoFit/>
          </a:bodyPr>
          <a:lstStyle/>
          <a:p>
            <a:r>
              <a:rPr lang="en-US" dirty="0" smtClean="0"/>
              <a:t>If placebo DD between original and alternative control isn’t zero, original DD may be biased</a:t>
            </a:r>
            <a:endParaRPr lang="en-US" dirty="0"/>
          </a:p>
        </p:txBody>
      </p:sp>
    </p:spTree>
    <p:extLst>
      <p:ext uri="{BB962C8B-B14F-4D97-AF65-F5344CB8AC3E}">
        <p14:creationId xmlns:p14="http://schemas.microsoft.com/office/powerpoint/2010/main" val="3864605843"/>
      </p:ext>
    </p:extLst>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Triple DDD: Mandated Maternity Benefits (Gruber 1994)</a:t>
            </a:r>
            <a:endParaRPr lang="en-US" dirty="0"/>
          </a:p>
        </p:txBody>
      </p:sp>
      <p:pic>
        <p:nvPicPr>
          <p:cNvPr id="4" name="Content Placeholder 3" descr="gruber 1994.pdf"/>
          <p:cNvPicPr>
            <a:picLocks noGrp="1" noChangeAspect="1"/>
          </p:cNvPicPr>
          <p:nvPr>
            <p:ph idx="1"/>
          </p:nvPr>
        </p:nvPicPr>
        <p:blipFill rotWithShape="1">
          <a:blip r:embed="rId3">
            <a:extLst>
              <a:ext uri="{28A0092B-C50C-407E-A947-70E740481C1C}">
                <a14:useLocalDpi xmlns:a14="http://schemas.microsoft.com/office/drawing/2010/main" val="0"/>
              </a:ext>
            </a:extLst>
          </a:blip>
          <a:srcRect l="-5556" t="1474" r="-5556" b="-16060"/>
          <a:stretch/>
        </p:blipFill>
        <p:spPr>
          <a:xfrm>
            <a:off x="0" y="1600199"/>
            <a:ext cx="9144000" cy="5343726"/>
          </a:xfrm>
        </p:spPr>
      </p:pic>
    </p:spTree>
    <p:extLst>
      <p:ext uri="{BB962C8B-B14F-4D97-AF65-F5344CB8AC3E}">
        <p14:creationId xmlns:p14="http://schemas.microsoft.com/office/powerpoint/2010/main" val="1435784536"/>
      </p:ext>
    </p:extLst>
  </p:cSld>
  <p:clrMapOvr>
    <a:masterClrMapping/>
  </p:clrMapOvr>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uber 1994 b.pdf"/>
          <p:cNvPicPr>
            <a:picLocks noGrp="1" noChangeAspect="1"/>
          </p:cNvPicPr>
          <p:nvPr>
            <p:ph idx="1"/>
          </p:nvPr>
        </p:nvPicPr>
        <p:blipFill rotWithShape="1">
          <a:blip r:embed="rId2">
            <a:extLst>
              <a:ext uri="{28A0092B-C50C-407E-A947-70E740481C1C}">
                <a14:useLocalDpi xmlns:a14="http://schemas.microsoft.com/office/drawing/2010/main" val="0"/>
              </a:ext>
            </a:extLst>
          </a:blip>
          <a:srcRect t="-2162" r="-1"/>
          <a:stretch/>
        </p:blipFill>
        <p:spPr>
          <a:xfrm>
            <a:off x="0" y="0"/>
            <a:ext cx="9144000" cy="6858000"/>
          </a:xfrm>
        </p:spPr>
      </p:pic>
    </p:spTree>
    <p:extLst>
      <p:ext uri="{BB962C8B-B14F-4D97-AF65-F5344CB8AC3E}">
        <p14:creationId xmlns:p14="http://schemas.microsoft.com/office/powerpoint/2010/main" val="978782717"/>
      </p:ext>
    </p:extLst>
  </p:cSld>
  <p:clrMapOvr>
    <a:masterClrMapping/>
  </p:clrMapOvr>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Gruber 1994 c.pdf"/>
          <p:cNvPicPr>
            <a:picLocks noGrp="1" noChangeAspect="1"/>
          </p:cNvPicPr>
          <p:nvPr>
            <p:ph idx="1"/>
          </p:nvPr>
        </p:nvPicPr>
        <p:blipFill rotWithShape="1">
          <a:blip r:embed="rId2">
            <a:extLst>
              <a:ext uri="{28A0092B-C50C-407E-A947-70E740481C1C}">
                <a14:useLocalDpi xmlns:a14="http://schemas.microsoft.com/office/drawing/2010/main" val="0"/>
              </a:ext>
            </a:extLst>
          </a:blip>
          <a:srcRect r="-1"/>
          <a:stretch/>
        </p:blipFill>
        <p:spPr>
          <a:xfrm>
            <a:off x="582606" y="0"/>
            <a:ext cx="8200178" cy="6858000"/>
          </a:xfrm>
        </p:spPr>
      </p:pic>
    </p:spTree>
    <p:extLst>
      <p:ext uri="{BB962C8B-B14F-4D97-AF65-F5344CB8AC3E}">
        <p14:creationId xmlns:p14="http://schemas.microsoft.com/office/powerpoint/2010/main" val="3773761929"/>
      </p:ext>
    </p:extLst>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DDD Regression model</a:t>
            </a:r>
            <a:endParaRPr lang="en-US" dirty="0"/>
          </a:p>
        </p:txBody>
      </p:sp>
      <p:pic>
        <p:nvPicPr>
          <p:cNvPr id="4" name="Content Placeholder 3" descr="Gruber DDD equation.pdf"/>
          <p:cNvPicPr>
            <a:picLocks noGrp="1" noChangeAspect="1"/>
          </p:cNvPicPr>
          <p:nvPr>
            <p:ph idx="1"/>
          </p:nvPr>
        </p:nvPicPr>
        <p:blipFill rotWithShape="1">
          <a:blip r:embed="rId3">
            <a:extLst>
              <a:ext uri="{28A0092B-C50C-407E-A947-70E740481C1C}">
                <a14:useLocalDpi xmlns:a14="http://schemas.microsoft.com/office/drawing/2010/main" val="0"/>
              </a:ext>
            </a:extLst>
          </a:blip>
          <a:srcRect r="4102"/>
          <a:stretch/>
        </p:blipFill>
        <p:spPr>
          <a:xfrm>
            <a:off x="0" y="1600200"/>
            <a:ext cx="9144000" cy="5257800"/>
          </a:xfrm>
        </p:spPr>
      </p:pic>
    </p:spTree>
    <p:extLst>
      <p:ext uri="{BB962C8B-B14F-4D97-AF65-F5344CB8AC3E}">
        <p14:creationId xmlns:p14="http://schemas.microsoft.com/office/powerpoint/2010/main" val="270189556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useful is the triple DDD?</a:t>
            </a:r>
            <a:endParaRPr lang="en-US" dirty="0"/>
          </a:p>
        </p:txBody>
      </p:sp>
      <p:sp>
        <p:nvSpPr>
          <p:cNvPr id="3" name="Content Placeholder 2"/>
          <p:cNvSpPr>
            <a:spLocks noGrp="1"/>
          </p:cNvSpPr>
          <p:nvPr>
            <p:ph idx="1"/>
          </p:nvPr>
        </p:nvSpPr>
        <p:spPr/>
        <p:txBody>
          <a:bodyPr/>
          <a:lstStyle/>
          <a:p>
            <a:r>
              <a:rPr lang="en-US" dirty="0" smtClean="0"/>
              <a:t>The DDD estimate is the difference between the DD of interest and the placebo DD (that is supposed to be zero)</a:t>
            </a:r>
          </a:p>
          <a:p>
            <a:pPr lvl="1"/>
            <a:r>
              <a:rPr lang="en-US" dirty="0" smtClean="0"/>
              <a:t>If the placebo DD is non zero, it might be difficult to convince the reviewers that the DDD removes all the bias</a:t>
            </a:r>
          </a:p>
          <a:p>
            <a:pPr lvl="1"/>
            <a:r>
              <a:rPr lang="en-US" dirty="0" smtClean="0"/>
              <a:t>If the placebo DD is zero, then DD and DDD give the same results but DD is preferable because standard errors are smaller for DD than DDD</a:t>
            </a:r>
            <a:endParaRPr lang="en-US" dirty="0"/>
          </a:p>
        </p:txBody>
      </p:sp>
    </p:spTree>
    <p:extLst>
      <p:ext uri="{BB962C8B-B14F-4D97-AF65-F5344CB8AC3E}">
        <p14:creationId xmlns:p14="http://schemas.microsoft.com/office/powerpoint/2010/main" val="3026069156"/>
      </p:ext>
    </p:extLst>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DD: Further Threats to Validity</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Functional form dependence: Magnitude or even sign of the DD effect may be sensitive to the functional form, when average outcomes for controls and treated are different at baseline</a:t>
            </a:r>
          </a:p>
          <a:p>
            <a:pPr lvl="1"/>
            <a:r>
              <a:rPr lang="en-US" dirty="0" smtClean="0"/>
              <a:t>Training program for the young</a:t>
            </a:r>
          </a:p>
          <a:p>
            <a:pPr lvl="2"/>
            <a:r>
              <a:rPr lang="en-US" dirty="0" smtClean="0"/>
              <a:t>Employment for the young increases from 20% to 30%</a:t>
            </a:r>
          </a:p>
          <a:p>
            <a:pPr lvl="2"/>
            <a:r>
              <a:rPr lang="en-US" dirty="0" smtClean="0"/>
              <a:t>Employment for the old increases from 5% to 10%</a:t>
            </a:r>
          </a:p>
          <a:p>
            <a:pPr lvl="2"/>
            <a:r>
              <a:rPr lang="en-US" dirty="0" smtClean="0"/>
              <a:t>Positive DD effect: (30-20) – (10-5) = 5% increase</a:t>
            </a:r>
          </a:p>
          <a:p>
            <a:pPr lvl="2"/>
            <a:endParaRPr lang="en-US" dirty="0" smtClean="0"/>
          </a:p>
          <a:p>
            <a:pPr lvl="2"/>
            <a:r>
              <a:rPr lang="en-US" dirty="0" smtClean="0"/>
              <a:t>But if you consider log changes in unemployment, the DD is [log(30) – log(20)] – [log(10)-log(5)]=log(1.5)-log(2)&lt;0</a:t>
            </a:r>
          </a:p>
          <a:p>
            <a:pPr lvl="1"/>
            <a:endParaRPr lang="en-US" dirty="0" smtClean="0"/>
          </a:p>
          <a:p>
            <a:pPr lvl="1"/>
            <a:r>
              <a:rPr lang="en-US" dirty="0" smtClean="0"/>
              <a:t>DD estimates may be more reliable if treated and controls are more similar at baseline</a:t>
            </a:r>
            <a:endParaRPr lang="en-US" dirty="0"/>
          </a:p>
        </p:txBody>
      </p:sp>
    </p:spTree>
    <p:extLst>
      <p:ext uri="{BB962C8B-B14F-4D97-AF65-F5344CB8AC3E}">
        <p14:creationId xmlns:p14="http://schemas.microsoft.com/office/powerpoint/2010/main" val="393822500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Falsification test: placebo outcomes</a:t>
            </a:r>
            <a:endParaRPr lang="en-US" dirty="0"/>
          </a:p>
        </p:txBody>
      </p:sp>
      <p:sp>
        <p:nvSpPr>
          <p:cNvPr id="3" name="Content Placeholder 2"/>
          <p:cNvSpPr>
            <a:spLocks noGrp="1"/>
          </p:cNvSpPr>
          <p:nvPr>
            <p:ph idx="1"/>
          </p:nvPr>
        </p:nvSpPr>
        <p:spPr/>
        <p:txBody>
          <a:bodyPr>
            <a:normAutofit fontScale="55000" lnSpcReduction="20000"/>
          </a:bodyPr>
          <a:lstStyle/>
          <a:p>
            <a:r>
              <a:rPr lang="en-US" dirty="0" smtClean="0"/>
              <a:t>Falsification test using placebo outcome that is not supposed to be affected by the treatment</a:t>
            </a:r>
          </a:p>
          <a:p>
            <a:pPr lvl="1"/>
            <a:r>
              <a:rPr lang="en-US" dirty="0" smtClean="0"/>
              <a:t>If DD from placebo outcome is non-zero, then DD estimate for original outcome may be biased</a:t>
            </a:r>
          </a:p>
          <a:p>
            <a:r>
              <a:rPr lang="en-US" dirty="0"/>
              <a:t>Cheng and Hoekstra (2013, JHR) examine the effect of castle doctrine gun laws on </a:t>
            </a:r>
            <a:r>
              <a:rPr lang="en-US" dirty="0" smtClean="0"/>
              <a:t>homicides</a:t>
            </a:r>
            <a:endParaRPr lang="en-US" dirty="0"/>
          </a:p>
          <a:p>
            <a:pPr lvl="1"/>
            <a:r>
              <a:rPr lang="en-US" dirty="0" smtClean="0"/>
              <a:t>They investigate the effect of the laws on non-gun related offenses, like grant theft auto, and find no evidence of an effect (“second order outcomes”)</a:t>
            </a:r>
            <a:endParaRPr lang="en-US" dirty="0"/>
          </a:p>
          <a:p>
            <a:r>
              <a:rPr lang="en-US" dirty="0" smtClean="0"/>
              <a:t>Several studies support Becker and Murphy’s (1988) theory of rational addiction for tobacco and alcohol consumption</a:t>
            </a:r>
          </a:p>
          <a:p>
            <a:pPr lvl="1"/>
            <a:r>
              <a:rPr lang="en-US" dirty="0" smtClean="0"/>
              <a:t>Auld and </a:t>
            </a:r>
            <a:r>
              <a:rPr lang="en-US" dirty="0" err="1" smtClean="0"/>
              <a:t>Grootendorst</a:t>
            </a:r>
            <a:r>
              <a:rPr lang="en-US" dirty="0" smtClean="0"/>
              <a:t> (2004, JHE) replicate the exact same models with data for milk, eggs, oranges and apples and find these plausibly non-addictive goods are addictive (casting doubt on the research design of the other studies)</a:t>
            </a:r>
          </a:p>
          <a:p>
            <a:r>
              <a:rPr lang="en-US" dirty="0" smtClean="0"/>
              <a:t>Several studies have found significant networks effects on outcomes such as obesity, smoking, alcohol use, and happiness</a:t>
            </a:r>
          </a:p>
          <a:p>
            <a:pPr lvl="1"/>
            <a:r>
              <a:rPr lang="en-US" dirty="0" smtClean="0"/>
              <a:t>Cohen-Cole and Fletcher (2008, BMJ) use similar models and data and find similar network “effects” for things that </a:t>
            </a:r>
            <a:r>
              <a:rPr lang="en-US" i="1" dirty="0" smtClean="0"/>
              <a:t>aren’t</a:t>
            </a:r>
            <a:r>
              <a:rPr lang="en-US" dirty="0" smtClean="0"/>
              <a:t> contagious like acne, height and headaches</a:t>
            </a:r>
            <a:endParaRPr lang="en-US" dirty="0"/>
          </a:p>
        </p:txBody>
      </p:sp>
    </p:spTree>
    <p:extLst>
      <p:ext uri="{BB962C8B-B14F-4D97-AF65-F5344CB8AC3E}">
        <p14:creationId xmlns:p14="http://schemas.microsoft.com/office/powerpoint/2010/main" val="319598540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Treatment selection and naiveté </a:t>
            </a:r>
            <a:endParaRPr lang="en-US" dirty="0"/>
          </a:p>
        </p:txBody>
      </p:sp>
      <p:sp>
        <p:nvSpPr>
          <p:cNvPr id="3" name="Content Placeholder 2"/>
          <p:cNvSpPr>
            <a:spLocks noGrp="1"/>
          </p:cNvSpPr>
          <p:nvPr>
            <p:ph idx="1"/>
          </p:nvPr>
        </p:nvSpPr>
        <p:spPr/>
        <p:txBody>
          <a:bodyPr>
            <a:normAutofit lnSpcReduction="10000"/>
          </a:bodyPr>
          <a:lstStyle/>
          <a:p>
            <a:r>
              <a:rPr lang="en-US" dirty="0" smtClean="0"/>
              <a:t>Naïve matching</a:t>
            </a:r>
          </a:p>
          <a:p>
            <a:pPr lvl="1"/>
            <a:r>
              <a:rPr lang="en-US" dirty="0" smtClean="0"/>
              <a:t>“People who look comparable are comparable”.  </a:t>
            </a:r>
            <a:r>
              <a:rPr lang="en-US" b="1" dirty="0" smtClean="0"/>
              <a:t>NO</a:t>
            </a:r>
          </a:p>
          <a:p>
            <a:pPr lvl="2"/>
            <a:r>
              <a:rPr lang="en-US" dirty="0" smtClean="0"/>
              <a:t>Matching</a:t>
            </a:r>
            <a:r>
              <a:rPr lang="en-US" dirty="0" smtClean="0"/>
              <a:t>/</a:t>
            </a:r>
            <a:r>
              <a:rPr lang="en-US" dirty="0" err="1" smtClean="0"/>
              <a:t>subclassification</a:t>
            </a:r>
            <a:r>
              <a:rPr lang="en-US" dirty="0" smtClean="0"/>
              <a:t>/regression can </a:t>
            </a:r>
            <a:r>
              <a:rPr lang="en-US" dirty="0" smtClean="0"/>
              <a:t>create matched sample </a:t>
            </a:r>
            <a:r>
              <a:rPr lang="en-US" dirty="0" smtClean="0"/>
              <a:t>who look similar </a:t>
            </a:r>
            <a:r>
              <a:rPr lang="en-US" dirty="0" smtClean="0"/>
              <a:t>on </a:t>
            </a:r>
            <a:r>
              <a:rPr lang="en-US" b="1" i="1" dirty="0" smtClean="0"/>
              <a:t>x</a:t>
            </a:r>
            <a:endParaRPr lang="en-US" i="1" dirty="0" smtClean="0"/>
          </a:p>
          <a:p>
            <a:pPr lvl="2"/>
            <a:r>
              <a:rPr lang="en-US" dirty="0" smtClean="0"/>
              <a:t>Matching, etc. cannot created a matched sample who </a:t>
            </a:r>
            <a:r>
              <a:rPr lang="en-US" dirty="0" smtClean="0"/>
              <a:t>are </a:t>
            </a:r>
            <a:r>
              <a:rPr lang="en-US" dirty="0" smtClean="0"/>
              <a:t>similar on </a:t>
            </a:r>
            <a:r>
              <a:rPr lang="en-US" b="1" i="1" dirty="0" smtClean="0"/>
              <a:t>u</a:t>
            </a:r>
            <a:r>
              <a:rPr lang="en-US" dirty="0" smtClean="0"/>
              <a:t> </a:t>
            </a:r>
            <a:r>
              <a:rPr lang="en-US" dirty="0" smtClean="0"/>
              <a:t>(</a:t>
            </a:r>
            <a:r>
              <a:rPr lang="en-US" dirty="0" err="1" smtClean="0"/>
              <a:t>unobservables</a:t>
            </a:r>
            <a:r>
              <a:rPr lang="en-US" dirty="0" smtClean="0"/>
              <a:t>), though</a:t>
            </a:r>
            <a:endParaRPr lang="en-US" dirty="0" smtClean="0"/>
          </a:p>
          <a:p>
            <a:r>
              <a:rPr lang="en-US" dirty="0" smtClean="0"/>
              <a:t>Definition </a:t>
            </a:r>
            <a:r>
              <a:rPr lang="en-US" dirty="0"/>
              <a:t>of </a:t>
            </a:r>
            <a:r>
              <a:rPr lang="en-US" dirty="0" smtClean="0"/>
              <a:t>naiveté: a person who believes something because it’s convenient to believe it</a:t>
            </a:r>
            <a:endParaRPr lang="en-US" dirty="0" smtClean="0"/>
          </a:p>
        </p:txBody>
      </p:sp>
    </p:spTree>
    <p:extLst>
      <p:ext uri="{BB962C8B-B14F-4D97-AF65-F5344CB8AC3E}">
        <p14:creationId xmlns:p14="http://schemas.microsoft.com/office/powerpoint/2010/main" val="1605764817"/>
      </p:ext>
    </p:extLst>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Falsification test: further threats to validity</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Compositional differences</a:t>
            </a:r>
          </a:p>
          <a:p>
            <a:pPr lvl="1"/>
            <a:r>
              <a:rPr lang="en-US" dirty="0" smtClean="0"/>
              <a:t>One of the risks of a repeated cross-section is that the composition of the sample may have changed between periods</a:t>
            </a:r>
          </a:p>
          <a:p>
            <a:pPr lvl="1"/>
            <a:r>
              <a:rPr lang="en-US" dirty="0" smtClean="0"/>
              <a:t>Example:</a:t>
            </a:r>
          </a:p>
          <a:p>
            <a:pPr lvl="2"/>
            <a:r>
              <a:rPr lang="en-US" dirty="0" smtClean="0"/>
              <a:t>Hong (2011) uses repeated cross-sectional data from Consumer Expenditure Survey (CEX) containing musical expenditures and internet use for random samples of US households</a:t>
            </a:r>
          </a:p>
          <a:p>
            <a:pPr lvl="2"/>
            <a:r>
              <a:rPr lang="en-US" dirty="0" smtClean="0"/>
              <a:t>Study exploits the emergence of Napster (the first sharing software widely used by Internet users) in June 1999 as a natural experiment</a:t>
            </a:r>
          </a:p>
          <a:p>
            <a:pPr lvl="2"/>
            <a:r>
              <a:rPr lang="en-US" dirty="0" smtClean="0"/>
              <a:t>Study compares internet users and internet non-users, before and after emergence of Napster</a:t>
            </a:r>
          </a:p>
        </p:txBody>
      </p:sp>
    </p:spTree>
    <p:extLst>
      <p:ext uri="{BB962C8B-B14F-4D97-AF65-F5344CB8AC3E}">
        <p14:creationId xmlns:p14="http://schemas.microsoft.com/office/powerpoint/2010/main" val="3152387729"/>
      </p:ext>
    </p:extLst>
  </p:cSld>
  <p:clrMapOvr>
    <a:masterClrMapping/>
  </p:clrMapOvr>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Compositional differences?</a:t>
            </a:r>
            <a:endParaRPr lang="en-US" dirty="0"/>
          </a:p>
        </p:txBody>
      </p:sp>
      <p:pic>
        <p:nvPicPr>
          <p:cNvPr id="4" name="Content Placeholder 3" descr="napster 1.pdf"/>
          <p:cNvPicPr>
            <a:picLocks noGrp="1" noChangeAspect="1"/>
          </p:cNvPicPr>
          <p:nvPr>
            <p:ph idx="1"/>
          </p:nvPr>
        </p:nvPicPr>
        <p:blipFill rotWithShape="1">
          <a:blip r:embed="rId2">
            <a:extLst>
              <a:ext uri="{28A0092B-C50C-407E-A947-70E740481C1C}">
                <a14:useLocalDpi xmlns:a14="http://schemas.microsoft.com/office/drawing/2010/main" val="0"/>
              </a:ext>
            </a:extLst>
          </a:blip>
          <a:srcRect l="-5556" t="-3850" r="-5556" b="-4587"/>
          <a:stretch/>
        </p:blipFill>
        <p:spPr>
          <a:xfrm>
            <a:off x="0" y="908768"/>
            <a:ext cx="9144000" cy="5949231"/>
          </a:xfrm>
        </p:spPr>
      </p:pic>
    </p:spTree>
    <p:extLst>
      <p:ext uri="{BB962C8B-B14F-4D97-AF65-F5344CB8AC3E}">
        <p14:creationId xmlns:p14="http://schemas.microsoft.com/office/powerpoint/2010/main" val="1677007645"/>
      </p:ext>
    </p:extLst>
  </p:cSld>
  <p:clrMapOvr>
    <a:masterClrMapping/>
  </p:clrMapOvr>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Compositional differences?</a:t>
            </a:r>
            <a:endParaRPr lang="en-US" dirty="0"/>
          </a:p>
        </p:txBody>
      </p:sp>
      <p:pic>
        <p:nvPicPr>
          <p:cNvPr id="4" name="Content Placeholder 3" descr="napster 2.pdf"/>
          <p:cNvPicPr>
            <a:picLocks noGrp="1" noChangeAspect="1"/>
          </p:cNvPicPr>
          <p:nvPr>
            <p:ph idx="1"/>
          </p:nvPr>
        </p:nvPicPr>
        <p:blipFill rotWithShape="1">
          <a:blip r:embed="rId2">
            <a:extLst>
              <a:ext uri="{28A0092B-C50C-407E-A947-70E740481C1C}">
                <a14:useLocalDpi xmlns:a14="http://schemas.microsoft.com/office/drawing/2010/main" val="0"/>
              </a:ext>
            </a:extLst>
          </a:blip>
          <a:srcRect l="1505" t="9188" r="-4675" b="-925"/>
          <a:stretch/>
        </p:blipFill>
        <p:spPr>
          <a:xfrm>
            <a:off x="0" y="1223344"/>
            <a:ext cx="9578040" cy="4613748"/>
          </a:xfrm>
        </p:spPr>
      </p:pic>
      <p:sp>
        <p:nvSpPr>
          <p:cNvPr id="5" name="TextBox 4"/>
          <p:cNvSpPr txBox="1"/>
          <p:nvPr/>
        </p:nvSpPr>
        <p:spPr>
          <a:xfrm>
            <a:off x="457038" y="5953601"/>
            <a:ext cx="8229762" cy="369332"/>
          </a:xfrm>
          <a:prstGeom prst="rect">
            <a:avLst/>
          </a:prstGeom>
          <a:noFill/>
        </p:spPr>
        <p:txBody>
          <a:bodyPr wrap="none" rtlCol="0">
            <a:spAutoFit/>
          </a:bodyPr>
          <a:lstStyle/>
          <a:p>
            <a:r>
              <a:rPr lang="en-US" dirty="0" smtClean="0"/>
              <a:t>Diffusion of the internet changes samples (e.g., younger music fans are early adopters)</a:t>
            </a:r>
            <a:endParaRPr lang="en-US" dirty="0"/>
          </a:p>
        </p:txBody>
      </p:sp>
    </p:spTree>
    <p:extLst>
      <p:ext uri="{BB962C8B-B14F-4D97-AF65-F5344CB8AC3E}">
        <p14:creationId xmlns:p14="http://schemas.microsoft.com/office/powerpoint/2010/main" val="205544500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DD: Further Threats to Validity</a:t>
            </a:r>
            <a:endParaRPr lang="en-US" dirty="0"/>
          </a:p>
        </p:txBody>
      </p:sp>
      <p:sp>
        <p:nvSpPr>
          <p:cNvPr id="3" name="Content Placeholder 2"/>
          <p:cNvSpPr>
            <a:spLocks noGrp="1"/>
          </p:cNvSpPr>
          <p:nvPr>
            <p:ph idx="1"/>
          </p:nvPr>
        </p:nvSpPr>
        <p:spPr/>
        <p:txBody>
          <a:bodyPr/>
          <a:lstStyle/>
          <a:p>
            <a:r>
              <a:rPr lang="en-US" dirty="0" smtClean="0"/>
              <a:t>Long-term effects vs. reliability:</a:t>
            </a:r>
          </a:p>
          <a:p>
            <a:pPr lvl="1"/>
            <a:r>
              <a:rPr lang="en-US" dirty="0" smtClean="0"/>
              <a:t>Parallel trends assumption for DD is more likely to hold over a shorter time-window</a:t>
            </a:r>
          </a:p>
          <a:p>
            <a:pPr lvl="1"/>
            <a:r>
              <a:rPr lang="en-US" dirty="0" smtClean="0"/>
              <a:t>In the long-run, many other things may happen that could confound the effect of the treatment</a:t>
            </a:r>
          </a:p>
          <a:p>
            <a:pPr lvl="1"/>
            <a:r>
              <a:rPr lang="en-US" dirty="0" smtClean="0"/>
              <a:t>Should be cautious to extrapolate short-term effects to long-term effects</a:t>
            </a:r>
            <a:endParaRPr lang="en-US" dirty="0"/>
          </a:p>
        </p:txBody>
      </p:sp>
    </p:spTree>
    <p:extLst>
      <p:ext uri="{BB962C8B-B14F-4D97-AF65-F5344CB8AC3E}">
        <p14:creationId xmlns:p14="http://schemas.microsoft.com/office/powerpoint/2010/main" val="379304686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Causal question of the day</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“US abandons Effort to Place Graphic Labeling on Cigarettes” (</a:t>
            </a:r>
            <a:r>
              <a:rPr lang="en-US" i="1" dirty="0" smtClean="0"/>
              <a:t>Associated Press, </a:t>
            </a:r>
            <a:r>
              <a:rPr lang="en-US" dirty="0" smtClean="0"/>
              <a:t>March 20 2013) </a:t>
            </a:r>
          </a:p>
          <a:p>
            <a:pPr lvl="1"/>
            <a:r>
              <a:rPr lang="en-US" dirty="0" smtClean="0"/>
              <a:t>US government won’t pursue a legal battle to mandate large, gruesome images on cigarette labeling in an effort to dissuade potential smokers and get current smokers to quit. </a:t>
            </a:r>
          </a:p>
          <a:p>
            <a:pPr lvl="1"/>
            <a:r>
              <a:rPr lang="en-US" dirty="0" smtClean="0"/>
              <a:t>What is the causal effect of this type of “demand-side” intervention?  </a:t>
            </a:r>
          </a:p>
          <a:p>
            <a:pPr lvl="1"/>
            <a:r>
              <a:rPr lang="en-US" dirty="0" smtClean="0"/>
              <a:t>What data would we need to test any hypothesis relating the use of advertising on smoking?  </a:t>
            </a:r>
          </a:p>
          <a:p>
            <a:pPr lvl="1"/>
            <a:r>
              <a:rPr lang="en-US" dirty="0" smtClean="0"/>
              <a:t>How would we measure smoking?  </a:t>
            </a:r>
          </a:p>
          <a:p>
            <a:pPr lvl="1"/>
            <a:r>
              <a:rPr lang="en-US" dirty="0" smtClean="0"/>
              <a:t>What is the treatment variable?  </a:t>
            </a:r>
          </a:p>
          <a:p>
            <a:pPr lvl="1"/>
            <a:r>
              <a:rPr lang="en-US" dirty="0" smtClean="0"/>
              <a:t>What is the counterfactual?  </a:t>
            </a:r>
          </a:p>
          <a:p>
            <a:pPr lvl="1"/>
            <a:r>
              <a:rPr lang="en-US" dirty="0" smtClean="0"/>
              <a:t>What specific treatment parameter would you be trying to estimate?  </a:t>
            </a:r>
          </a:p>
          <a:p>
            <a:pPr lvl="1"/>
            <a:r>
              <a:rPr lang="en-US" dirty="0" smtClean="0"/>
              <a:t>How would you go about this using diff-in-diff?</a:t>
            </a:r>
            <a:endParaRPr lang="en-US" dirty="0"/>
          </a:p>
        </p:txBody>
      </p:sp>
    </p:spTree>
    <p:extLst>
      <p:ext uri="{BB962C8B-B14F-4D97-AF65-F5344CB8AC3E}">
        <p14:creationId xmlns:p14="http://schemas.microsoft.com/office/powerpoint/2010/main" val="289558008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Cheng and Hoekstra (2013), forthcoming </a:t>
            </a:r>
            <a:r>
              <a:rPr lang="en-US" sz="3600" i="1" dirty="0" smtClean="0"/>
              <a:t>Journal of Human Resources</a:t>
            </a:r>
            <a:endParaRPr lang="en-US" sz="3600" dirty="0"/>
          </a:p>
        </p:txBody>
      </p:sp>
      <p:sp>
        <p:nvSpPr>
          <p:cNvPr id="3" name="Content Placeholder 2"/>
          <p:cNvSpPr>
            <a:spLocks noGrp="1"/>
          </p:cNvSpPr>
          <p:nvPr>
            <p:ph idx="1"/>
          </p:nvPr>
        </p:nvSpPr>
        <p:spPr/>
        <p:txBody>
          <a:bodyPr>
            <a:normAutofit fontScale="92500" lnSpcReduction="10000"/>
          </a:bodyPr>
          <a:lstStyle/>
          <a:p>
            <a:r>
              <a:rPr lang="en-US" dirty="0" smtClean="0"/>
              <a:t>English common law principle required “duty to retreat” before using lethal force against an assailant except when the assailant is an intruder in the home</a:t>
            </a:r>
          </a:p>
          <a:p>
            <a:pPr lvl="1"/>
            <a:r>
              <a:rPr lang="en-US" dirty="0" smtClean="0"/>
              <a:t>The home is one’s “castle” – hence, “castle doctrine”</a:t>
            </a:r>
          </a:p>
          <a:p>
            <a:pPr lvl="1"/>
            <a:r>
              <a:rPr lang="en-US" dirty="0" smtClean="0"/>
              <a:t>When intruders threated the victim in the home, the duty to retreat was waived and lethal force in self-defense was allowed</a:t>
            </a:r>
          </a:p>
          <a:p>
            <a:pPr lvl="1"/>
            <a:r>
              <a:rPr lang="en-US" dirty="0" smtClean="0"/>
              <a:t>Very old principle predating the United States (originating in England)</a:t>
            </a:r>
          </a:p>
          <a:p>
            <a:pPr marL="457200" lvl="1" indent="0">
              <a:buNone/>
            </a:pPr>
            <a:endParaRPr lang="en-US" dirty="0" smtClean="0"/>
          </a:p>
          <a:p>
            <a:pPr lvl="1"/>
            <a:endParaRPr lang="en-US" dirty="0" smtClean="0"/>
          </a:p>
        </p:txBody>
      </p:sp>
    </p:spTree>
    <p:extLst>
      <p:ext uri="{BB962C8B-B14F-4D97-AF65-F5344CB8AC3E}">
        <p14:creationId xmlns:p14="http://schemas.microsoft.com/office/powerpoint/2010/main" val="365032115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“Castle doctrine law”</a:t>
            </a:r>
            <a:endParaRPr lang="en-US" dirty="0"/>
          </a:p>
        </p:txBody>
      </p:sp>
      <p:sp>
        <p:nvSpPr>
          <p:cNvPr id="3" name="Content Placeholder 2"/>
          <p:cNvSpPr>
            <a:spLocks noGrp="1"/>
          </p:cNvSpPr>
          <p:nvPr>
            <p:ph idx="1"/>
          </p:nvPr>
        </p:nvSpPr>
        <p:spPr/>
        <p:txBody>
          <a:bodyPr>
            <a:normAutofit fontScale="92500" lnSpcReduction="10000"/>
          </a:bodyPr>
          <a:lstStyle/>
          <a:p>
            <a:r>
              <a:rPr lang="en-US" dirty="0"/>
              <a:t>In 2005, Florida passed a law that expanded self-defense protections beyond the house</a:t>
            </a:r>
          </a:p>
          <a:p>
            <a:pPr lvl="1"/>
            <a:r>
              <a:rPr lang="en-US" dirty="0" smtClean="0"/>
              <a:t>2000 </a:t>
            </a:r>
            <a:r>
              <a:rPr lang="en-US" dirty="0"/>
              <a:t>to 2010, </a:t>
            </a:r>
            <a:r>
              <a:rPr lang="en-US" dirty="0" smtClean="0"/>
              <a:t>21 states explicitly put “castle doctrine” into statute, and (more importantly) extended it to places outside the home</a:t>
            </a:r>
          </a:p>
          <a:p>
            <a:pPr lvl="1"/>
            <a:r>
              <a:rPr lang="en-US" dirty="0" smtClean="0"/>
              <a:t>In other words, 21 states removed the duty to retreat in specified circumstances</a:t>
            </a:r>
          </a:p>
          <a:p>
            <a:r>
              <a:rPr lang="en-US" dirty="0" smtClean="0"/>
              <a:t>Other changes:</a:t>
            </a:r>
          </a:p>
          <a:p>
            <a:pPr lvl="1"/>
            <a:r>
              <a:rPr lang="en-US" dirty="0" smtClean="0"/>
              <a:t>Presumption of reasonable fear is added</a:t>
            </a:r>
          </a:p>
          <a:p>
            <a:pPr lvl="1"/>
            <a:r>
              <a:rPr lang="en-US" dirty="0" smtClean="0"/>
              <a:t>Civil liability for those acting under the law is removed</a:t>
            </a:r>
            <a:endParaRPr lang="en-US" dirty="0"/>
          </a:p>
        </p:txBody>
      </p:sp>
    </p:spTree>
    <p:extLst>
      <p:ext uri="{BB962C8B-B14F-4D97-AF65-F5344CB8AC3E}">
        <p14:creationId xmlns:p14="http://schemas.microsoft.com/office/powerpoint/2010/main" val="98430386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latin typeface="Calibri" charset="0"/>
              </a:rPr>
              <a:t>Texas example</a:t>
            </a:r>
            <a:endParaRPr lang="en-US" dirty="0"/>
          </a:p>
        </p:txBody>
      </p:sp>
      <p:sp>
        <p:nvSpPr>
          <p:cNvPr id="3" name="Content Placeholder 2"/>
          <p:cNvSpPr>
            <a:spLocks noGrp="1"/>
          </p:cNvSpPr>
          <p:nvPr>
            <p:ph idx="1"/>
          </p:nvPr>
        </p:nvSpPr>
        <p:spPr/>
        <p:txBody>
          <a:bodyPr>
            <a:normAutofit fontScale="62500" lnSpcReduction="20000"/>
          </a:bodyPr>
          <a:lstStyle/>
          <a:p>
            <a:r>
              <a:rPr lang="en-US" u="sng" dirty="0" smtClean="0"/>
              <a:t>Duty to retreat</a:t>
            </a:r>
            <a:endParaRPr lang="en-US" dirty="0" smtClean="0"/>
          </a:p>
          <a:p>
            <a:pPr lvl="1"/>
            <a:r>
              <a:rPr lang="en-US" dirty="0" smtClean="0"/>
              <a:t>“For purposes of subsection (a), in determining whether an actor described by subsection (e) reasonably believed that the use of force was necessary, a finder of fact may not consider whether the actor failed to retreat.”</a:t>
            </a:r>
          </a:p>
          <a:p>
            <a:pPr lvl="1"/>
            <a:r>
              <a:rPr lang="en-US" dirty="0" smtClean="0"/>
              <a:t>Also: Language stating a person is justified using deadly force against another “if a reasonable person in the actor’s situation would not have retreated” is </a:t>
            </a:r>
            <a:r>
              <a:rPr lang="en-US" u="sng" dirty="0" smtClean="0"/>
              <a:t>removed</a:t>
            </a:r>
            <a:r>
              <a:rPr lang="en-US" dirty="0" smtClean="0"/>
              <a:t> from the statute</a:t>
            </a:r>
          </a:p>
          <a:p>
            <a:r>
              <a:rPr lang="en-US" u="sng" dirty="0" smtClean="0"/>
              <a:t>Presumption of reasonableness</a:t>
            </a:r>
            <a:endParaRPr lang="en-US" dirty="0" smtClean="0"/>
          </a:p>
          <a:p>
            <a:pPr lvl="1"/>
            <a:r>
              <a:rPr lang="en-US" dirty="0" smtClean="0"/>
              <a:t>“Except as provided in subsection (b), a person is justified in using force against another when and to the degree the actor [he] reasonably believes the force is immediately necessary to protect the actor [himself] against the other’s use or attempted use of unlawful force. The actor’s belief that the force was immediately necessary as described by this subsection is presumed to be reasonable if the actor[…]”</a:t>
            </a:r>
          </a:p>
          <a:p>
            <a:r>
              <a:rPr lang="en-US" u="sng" dirty="0" smtClean="0"/>
              <a:t>Civil Liability</a:t>
            </a:r>
          </a:p>
          <a:p>
            <a:pPr lvl="1"/>
            <a:r>
              <a:rPr lang="en-US" dirty="0" smtClean="0"/>
              <a:t>“A defendant who uses force or deadly force that is justified under Chapter 9 Penal code is immune from civil liability for personal injury or death that results from the defendant’s use of force or deadly force, as applicable.”</a:t>
            </a:r>
            <a:endParaRPr lang="en-US" dirty="0"/>
          </a:p>
        </p:txBody>
      </p:sp>
    </p:spTree>
    <p:extLst>
      <p:ext uri="{BB962C8B-B14F-4D97-AF65-F5344CB8AC3E}">
        <p14:creationId xmlns:p14="http://schemas.microsoft.com/office/powerpoint/2010/main" val="67524573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Economics of Castle Doctrine</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Becker (1968) “Crime and Punishment: An Economic Approach”, </a:t>
            </a:r>
            <a:r>
              <a:rPr lang="en-US" i="1" dirty="0" smtClean="0"/>
              <a:t>Journal of Political Economy</a:t>
            </a:r>
          </a:p>
          <a:p>
            <a:pPr lvl="1"/>
            <a:r>
              <a:rPr lang="en-US" dirty="0" smtClean="0"/>
              <a:t>Crime is considered to be a type of illicit labor supply with costs (foregone legal wages, risk of arrest and conviction, penalties if convicted) and benefits (plunder)</a:t>
            </a:r>
          </a:p>
          <a:p>
            <a:pPr lvl="1"/>
            <a:r>
              <a:rPr lang="en-US" dirty="0" smtClean="0"/>
              <a:t>Castle doctrine laws reduce the expected costs associated with using lethal force</a:t>
            </a:r>
          </a:p>
          <a:p>
            <a:pPr lvl="2"/>
            <a:r>
              <a:rPr lang="en-US" dirty="0" smtClean="0"/>
              <a:t>Therefore, we expect more lethal force due to its decrease in price</a:t>
            </a:r>
          </a:p>
        </p:txBody>
      </p:sp>
    </p:spTree>
    <p:extLst>
      <p:ext uri="{BB962C8B-B14F-4D97-AF65-F5344CB8AC3E}">
        <p14:creationId xmlns:p14="http://schemas.microsoft.com/office/powerpoint/2010/main" val="989824627"/>
      </p:ext>
    </p:extLst>
  </p:cSld>
  <p:clrMapOvr>
    <a:masterClrMapping/>
  </p:clrMapOvr>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Economics of Castle Doctrine</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More lethal force (cont.)</a:t>
            </a:r>
          </a:p>
          <a:p>
            <a:pPr lvl="1"/>
            <a:r>
              <a:rPr lang="en-US" u="sng" dirty="0" smtClean="0"/>
              <a:t>Increases in “true positive” lethal force</a:t>
            </a:r>
            <a:r>
              <a:rPr lang="en-US" dirty="0" smtClean="0"/>
              <a:t>: use of lethal force against criminals committing serious crimes</a:t>
            </a:r>
          </a:p>
          <a:p>
            <a:pPr lvl="1"/>
            <a:r>
              <a:rPr lang="en-US" u="sng" dirty="0" smtClean="0"/>
              <a:t>Increases in “false positive” lethal force</a:t>
            </a:r>
            <a:r>
              <a:rPr lang="en-US" dirty="0" smtClean="0"/>
              <a:t>: arguments escalate to lethal force that could have been averted with “duty to retreat”; cases of mistaken identity caused by lower expected penalties for being wrong, etc.</a:t>
            </a:r>
          </a:p>
          <a:p>
            <a:r>
              <a:rPr lang="en-US" dirty="0" smtClean="0"/>
              <a:t>Deterrence</a:t>
            </a:r>
          </a:p>
          <a:p>
            <a:pPr lvl="1"/>
            <a:r>
              <a:rPr lang="en-US" dirty="0" smtClean="0"/>
              <a:t>Criminals, if rational, face higher expected costs and lower expected benefits (due to lower probability of success) from committing violent crimes</a:t>
            </a:r>
          </a:p>
          <a:p>
            <a:pPr lvl="1"/>
            <a:r>
              <a:rPr lang="en-US" dirty="0" smtClean="0"/>
              <a:t>Therefore, economic theory suggests that depending on the elasticity of demand (e.g., non-zero), castle doctrine will </a:t>
            </a:r>
            <a:r>
              <a:rPr lang="en-US" i="1" dirty="0" smtClean="0"/>
              <a:t>deter</a:t>
            </a:r>
            <a:r>
              <a:rPr lang="en-US" dirty="0" smtClean="0"/>
              <a:t> lethal force and thus quantity reductions</a:t>
            </a:r>
          </a:p>
          <a:p>
            <a:pPr lvl="1"/>
            <a:r>
              <a:rPr lang="en-US" dirty="0" smtClean="0"/>
              <a:t>Caveat: though deterrence is a theoretical possibility, note that the goal of the laws was to protect/enhance victim rights, not deter crime</a:t>
            </a:r>
          </a:p>
        </p:txBody>
      </p:sp>
    </p:spTree>
    <p:extLst>
      <p:ext uri="{BB962C8B-B14F-4D97-AF65-F5344CB8AC3E}">
        <p14:creationId xmlns:p14="http://schemas.microsoft.com/office/powerpoint/2010/main" val="292863801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Story of the Broad Street Pump (ex. 2)</a:t>
            </a:r>
            <a:endParaRPr lang="en-US" sz="2400" dirty="0"/>
          </a:p>
        </p:txBody>
      </p:sp>
      <p:pic>
        <p:nvPicPr>
          <p:cNvPr id="5" name="Content Placeholder 4" descr="4305470442_30e52370d0_z.jpg"/>
          <p:cNvPicPr>
            <a:picLocks noGrp="1" noChangeAspect="1"/>
          </p:cNvPicPr>
          <p:nvPr>
            <p:ph idx="1"/>
          </p:nvPr>
        </p:nvPicPr>
        <p:blipFill rotWithShape="1">
          <a:blip r:embed="rId2">
            <a:extLst>
              <a:ext uri="{28A0092B-C50C-407E-A947-70E740481C1C}">
                <a14:useLocalDpi xmlns:a14="http://schemas.microsoft.com/office/drawing/2010/main" val="0"/>
              </a:ext>
            </a:extLst>
          </a:blip>
          <a:srcRect b="16459"/>
          <a:stretch/>
        </p:blipFill>
        <p:spPr>
          <a:xfrm>
            <a:off x="3575050" y="1128836"/>
            <a:ext cx="5568950" cy="5729164"/>
          </a:xfrm>
        </p:spPr>
      </p:pic>
      <p:sp>
        <p:nvSpPr>
          <p:cNvPr id="4" name="Text Placeholder 3"/>
          <p:cNvSpPr>
            <a:spLocks noGrp="1"/>
          </p:cNvSpPr>
          <p:nvPr>
            <p:ph type="body" sz="half" idx="2"/>
          </p:nvPr>
        </p:nvSpPr>
        <p:spPr/>
        <p:txBody>
          <a:bodyPr>
            <a:normAutofit/>
          </a:bodyPr>
          <a:lstStyle/>
          <a:p>
            <a:r>
              <a:rPr lang="en-US" sz="2400" dirty="0" smtClean="0"/>
              <a:t>Dr. John Snow was:</a:t>
            </a:r>
          </a:p>
          <a:p>
            <a:pPr marL="800100" lvl="1" indent="-342900">
              <a:buFont typeface="Arial"/>
              <a:buChar char="•"/>
            </a:pPr>
            <a:r>
              <a:rPr lang="en-US" sz="2000" dirty="0" smtClean="0"/>
              <a:t>A practicing physician</a:t>
            </a:r>
          </a:p>
          <a:p>
            <a:pPr marL="800100" lvl="1" indent="-342900">
              <a:buFont typeface="Arial"/>
              <a:buChar char="•"/>
            </a:pPr>
            <a:r>
              <a:rPr lang="en-US" sz="2000" dirty="0" smtClean="0"/>
              <a:t>An anesthesiologist</a:t>
            </a:r>
          </a:p>
          <a:p>
            <a:pPr marL="800100" lvl="1" indent="-342900">
              <a:buFont typeface="Arial"/>
              <a:buChar char="•"/>
            </a:pPr>
            <a:r>
              <a:rPr lang="en-US" sz="2000" dirty="0" smtClean="0"/>
              <a:t>Studied “poisons / morbid matters</a:t>
            </a:r>
          </a:p>
          <a:p>
            <a:pPr marL="800100" lvl="1" indent="-342900">
              <a:buFont typeface="Arial"/>
              <a:buChar char="•"/>
            </a:pPr>
            <a:r>
              <a:rPr lang="en-US" sz="2000" dirty="0" smtClean="0"/>
              <a:t>Father of epidemiology</a:t>
            </a:r>
          </a:p>
          <a:p>
            <a:pPr marL="800100" lvl="1" indent="-342900">
              <a:buFont typeface="Arial"/>
              <a:buChar char="•"/>
            </a:pPr>
            <a:r>
              <a:rPr lang="en-US" sz="1800" dirty="0" smtClean="0"/>
              <a:t>Provided early evidence that cholera was waterborne disease</a:t>
            </a:r>
          </a:p>
          <a:p>
            <a:pPr marL="800100" lvl="1" indent="-342900">
              <a:buFont typeface="Arial"/>
              <a:buChar char="•"/>
            </a:pPr>
            <a:r>
              <a:rPr lang="en-US" sz="1800" dirty="0" smtClean="0"/>
              <a:t>He lived from 1813 - 1858</a:t>
            </a:r>
            <a:endParaRPr lang="en-US" sz="1800" dirty="0"/>
          </a:p>
        </p:txBody>
      </p:sp>
    </p:spTree>
    <p:extLst>
      <p:ext uri="{BB962C8B-B14F-4D97-AF65-F5344CB8AC3E}">
        <p14:creationId xmlns:p14="http://schemas.microsoft.com/office/powerpoint/2010/main" val="2882553090"/>
      </p:ext>
    </p:extLst>
  </p:cSld>
  <p:clrMapOvr>
    <a:masterClrMapping/>
  </p:clrMapOvr>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a:xfrm>
            <a:off x="76200" y="274638"/>
            <a:ext cx="8915400" cy="411162"/>
          </a:xfrm>
        </p:spPr>
        <p:txBody>
          <a:bodyPr>
            <a:normAutofit fontScale="90000"/>
          </a:bodyPr>
          <a:lstStyle/>
          <a:p>
            <a:pPr eaLnBrk="1" hangingPunct="1"/>
            <a:r>
              <a:rPr lang="en-US" sz="3200" dirty="0">
                <a:latin typeface="Calibri" charset="0"/>
              </a:rPr>
              <a:t>Castle Doctrine Laws in US, 2000 </a:t>
            </a:r>
            <a:r>
              <a:rPr lang="en-US" sz="3200" dirty="0" smtClean="0">
                <a:latin typeface="Calibri" charset="0"/>
              </a:rPr>
              <a:t>– 2010 (Table 1) </a:t>
            </a:r>
            <a:endParaRPr lang="en-US" sz="3200" dirty="0">
              <a:latin typeface="Calibri" charset="0"/>
            </a:endParaRPr>
          </a:p>
        </p:txBody>
      </p:sp>
      <p:pic>
        <p:nvPicPr>
          <p:cNvPr id="819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38200"/>
            <a:ext cx="9143999" cy="601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1311931945"/>
      </p:ext>
    </p:extLst>
  </p:cSld>
  <p:clrMapOvr>
    <a:masterClrMapping/>
  </p:clrMapOvr>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Economics concluded</a:t>
            </a:r>
            <a:endParaRPr lang="en-US" dirty="0"/>
          </a:p>
        </p:txBody>
      </p:sp>
      <p:sp>
        <p:nvSpPr>
          <p:cNvPr id="3" name="Content Placeholder 2"/>
          <p:cNvSpPr>
            <a:spLocks noGrp="1"/>
          </p:cNvSpPr>
          <p:nvPr>
            <p:ph idx="1"/>
          </p:nvPr>
        </p:nvSpPr>
        <p:spPr/>
        <p:txBody>
          <a:bodyPr/>
          <a:lstStyle/>
          <a:p>
            <a:r>
              <a:rPr lang="en-US" dirty="0" smtClean="0"/>
              <a:t>Summary:</a:t>
            </a:r>
          </a:p>
          <a:p>
            <a:pPr lvl="1"/>
            <a:r>
              <a:rPr lang="en-US" dirty="0" smtClean="0"/>
              <a:t>21 states passed laws removing “duty to retreat” in places outside the home</a:t>
            </a:r>
          </a:p>
          <a:p>
            <a:pPr lvl="1"/>
            <a:r>
              <a:rPr lang="en-US" dirty="0" smtClean="0"/>
              <a:t>17 states removed “duty to retreat” in any place one had a legal right to be</a:t>
            </a:r>
          </a:p>
          <a:p>
            <a:pPr lvl="1"/>
            <a:r>
              <a:rPr lang="en-US" dirty="0" smtClean="0"/>
              <a:t>13 states include a presumption of reasonable fear</a:t>
            </a:r>
          </a:p>
          <a:p>
            <a:pPr lvl="1"/>
            <a:r>
              <a:rPr lang="en-US" dirty="0" smtClean="0"/>
              <a:t>18 states remove civil liability when force was justified under law</a:t>
            </a:r>
            <a:endParaRPr lang="en-US" dirty="0"/>
          </a:p>
        </p:txBody>
      </p:sp>
    </p:spTree>
    <p:extLst>
      <p:ext uri="{BB962C8B-B14F-4D97-AF65-F5344CB8AC3E}">
        <p14:creationId xmlns:p14="http://schemas.microsoft.com/office/powerpoint/2010/main" val="344260121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Cheng and Hoekstra’s strategy</a:t>
            </a:r>
            <a:endParaRPr lang="en-US" dirty="0"/>
          </a:p>
        </p:txBody>
      </p:sp>
      <p:sp>
        <p:nvSpPr>
          <p:cNvPr id="3" name="Content Placeholder 2"/>
          <p:cNvSpPr>
            <a:spLocks noGrp="1"/>
          </p:cNvSpPr>
          <p:nvPr>
            <p:ph idx="1"/>
          </p:nvPr>
        </p:nvSpPr>
        <p:spPr/>
        <p:txBody>
          <a:bodyPr>
            <a:normAutofit fontScale="77500" lnSpcReduction="20000"/>
          </a:bodyPr>
          <a:lstStyle/>
          <a:p>
            <a:r>
              <a:rPr lang="en-US" u="sng" dirty="0" smtClean="0"/>
              <a:t>Research design</a:t>
            </a:r>
            <a:r>
              <a:rPr lang="en-US" dirty="0" smtClean="0"/>
              <a:t>: differences-in-differences (DD)</a:t>
            </a:r>
          </a:p>
          <a:p>
            <a:pPr lvl="1"/>
            <a:r>
              <a:rPr lang="en-US" dirty="0" smtClean="0"/>
              <a:t>Estimates the Average Treatment on the Treatment Group</a:t>
            </a:r>
          </a:p>
          <a:p>
            <a:r>
              <a:rPr lang="en-US" u="sng" dirty="0" smtClean="0"/>
              <a:t>Identification Strategy</a:t>
            </a:r>
            <a:r>
              <a:rPr lang="en-US" dirty="0" smtClean="0"/>
              <a:t>: Compare the </a:t>
            </a:r>
            <a:r>
              <a:rPr lang="en-US" i="1" dirty="0" smtClean="0"/>
              <a:t>changes</a:t>
            </a:r>
            <a:r>
              <a:rPr lang="en-US" dirty="0" smtClean="0"/>
              <a:t> in outcomes after castle doctrine law adoption to </a:t>
            </a:r>
            <a:r>
              <a:rPr lang="en-US" i="1" dirty="0" smtClean="0"/>
              <a:t>changes</a:t>
            </a:r>
            <a:r>
              <a:rPr lang="en-US" dirty="0" smtClean="0"/>
              <a:t> in the outcomes in other states in the same region of the country</a:t>
            </a:r>
          </a:p>
          <a:p>
            <a:r>
              <a:rPr lang="en-US" u="sng" dirty="0" smtClean="0"/>
              <a:t>Estimation</a:t>
            </a:r>
            <a:r>
              <a:rPr lang="en-US" dirty="0" smtClean="0"/>
              <a:t>: Panel fixed effects estimation of DD parameter</a:t>
            </a:r>
          </a:p>
          <a:p>
            <a:pPr lvl="1"/>
            <a:endParaRPr lang="en-US" u="sng" dirty="0"/>
          </a:p>
          <a:p>
            <a:pPr lvl="1"/>
            <a:endParaRPr lang="en-US" dirty="0" smtClean="0"/>
          </a:p>
          <a:p>
            <a:pPr lvl="1"/>
            <a:endParaRPr lang="en-US" dirty="0"/>
          </a:p>
          <a:p>
            <a:pPr lvl="1"/>
            <a:r>
              <a:rPr lang="en-US" dirty="0" smtClean="0"/>
              <a:t>Note: most of their specifications will include region dummies interacted with year dummies or “region-by-year fixed effects” which means the estimated coefficient must originate from variation within a given region (but across states within that region) in a year</a:t>
            </a:r>
          </a:p>
        </p:txBody>
      </p:sp>
      <p:pic>
        <p:nvPicPr>
          <p:cNvPr id="4" name="Picture 3"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6701" y="4009491"/>
            <a:ext cx="7638028" cy="364578"/>
          </a:xfrm>
          <a:prstGeom prst="rect">
            <a:avLst/>
          </a:prstGeom>
        </p:spPr>
      </p:pic>
    </p:spTree>
    <p:extLst>
      <p:ext uri="{BB962C8B-B14F-4D97-AF65-F5344CB8AC3E}">
        <p14:creationId xmlns:p14="http://schemas.microsoft.com/office/powerpoint/2010/main" val="92345107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Strategy</a:t>
            </a:r>
            <a:endParaRPr lang="en-US" dirty="0"/>
          </a:p>
        </p:txBody>
      </p:sp>
      <p:sp>
        <p:nvSpPr>
          <p:cNvPr id="3" name="Content Placeholder 2"/>
          <p:cNvSpPr>
            <a:spLocks noGrp="1"/>
          </p:cNvSpPr>
          <p:nvPr>
            <p:ph idx="1"/>
          </p:nvPr>
        </p:nvSpPr>
        <p:spPr/>
        <p:txBody>
          <a:bodyPr>
            <a:normAutofit fontScale="70000" lnSpcReduction="20000"/>
          </a:bodyPr>
          <a:lstStyle/>
          <a:p>
            <a:r>
              <a:rPr lang="en-US" u="sng" dirty="0" smtClean="0"/>
              <a:t>Inference</a:t>
            </a:r>
            <a:r>
              <a:rPr lang="en-US" dirty="0" smtClean="0"/>
              <a:t>: </a:t>
            </a:r>
          </a:p>
          <a:p>
            <a:pPr lvl="1"/>
            <a:r>
              <a:rPr lang="en-US" dirty="0" smtClean="0"/>
              <a:t>Eleven years of data times 50 states equals 550 state units</a:t>
            </a:r>
          </a:p>
          <a:p>
            <a:pPr lvl="1"/>
            <a:r>
              <a:rPr lang="en-US" dirty="0" smtClean="0"/>
              <a:t>Are disturbances random draws from individually identical distribution? It’s likely that within a state, unobserved determinants of Y are correlated over time</a:t>
            </a:r>
          </a:p>
          <a:p>
            <a:pPr lvl="1"/>
            <a:r>
              <a:rPr lang="en-US" dirty="0" err="1" smtClean="0"/>
              <a:t>Bertand</a:t>
            </a:r>
            <a:r>
              <a:rPr lang="en-US" dirty="0" smtClean="0"/>
              <a:t>, </a:t>
            </a:r>
            <a:r>
              <a:rPr lang="en-US" dirty="0" err="1" smtClean="0"/>
              <a:t>Duflo</a:t>
            </a:r>
            <a:r>
              <a:rPr lang="en-US" dirty="0" smtClean="0"/>
              <a:t> and </a:t>
            </a:r>
            <a:r>
              <a:rPr lang="en-US" dirty="0" err="1" smtClean="0"/>
              <a:t>Mullainathan</a:t>
            </a:r>
            <a:r>
              <a:rPr lang="en-US" dirty="0" smtClean="0"/>
              <a:t> (2004) recommend adjusting for serial correlation in unobserved disturbances within states at the level of the treatment when estimating models in a DD research design</a:t>
            </a:r>
          </a:p>
          <a:p>
            <a:pPr lvl="1"/>
            <a:r>
              <a:rPr lang="en-US" dirty="0" smtClean="0"/>
              <a:t>Cheng and Hoekstra (2013) follow common DD practice and cluster the standard errors at the state level</a:t>
            </a:r>
          </a:p>
          <a:p>
            <a:pPr lvl="1"/>
            <a:r>
              <a:rPr lang="en-US" dirty="0" smtClean="0"/>
              <a:t>Additional permutation tests: “how likely is it that we estimate effects of this magnitude when using randomly chosen pre-treatment time periods and randomly assigning placebo treatments?”</a:t>
            </a:r>
          </a:p>
          <a:p>
            <a:pPr lvl="2"/>
            <a:r>
              <a:rPr lang="en-US" dirty="0" smtClean="0"/>
              <a:t>I’ve not seen this done before, so it’s interesting to me personally. It’s similar, though, to what we will see on Thursday when reviewing </a:t>
            </a:r>
            <a:r>
              <a:rPr lang="en-US" dirty="0" err="1" smtClean="0"/>
              <a:t>Abadie</a:t>
            </a:r>
            <a:r>
              <a:rPr lang="en-US" dirty="0" smtClean="0"/>
              <a:t>, et al.’s synthetic control inference</a:t>
            </a:r>
          </a:p>
          <a:p>
            <a:pPr lvl="1"/>
            <a:endParaRPr lang="en-US" u="sng" dirty="0"/>
          </a:p>
        </p:txBody>
      </p:sp>
    </p:spTree>
    <p:extLst>
      <p:ext uri="{BB962C8B-B14F-4D97-AF65-F5344CB8AC3E}">
        <p14:creationId xmlns:p14="http://schemas.microsoft.com/office/powerpoint/2010/main" val="25907713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Strategy (cont.)</a:t>
            </a:r>
            <a:endParaRPr lang="en-US" dirty="0"/>
          </a:p>
        </p:txBody>
      </p:sp>
      <p:sp>
        <p:nvSpPr>
          <p:cNvPr id="3" name="Content Placeholder 2"/>
          <p:cNvSpPr>
            <a:spLocks noGrp="1"/>
          </p:cNvSpPr>
          <p:nvPr>
            <p:ph idx="1"/>
          </p:nvPr>
        </p:nvSpPr>
        <p:spPr/>
        <p:txBody>
          <a:bodyPr>
            <a:normAutofit fontScale="92500" lnSpcReduction="20000"/>
          </a:bodyPr>
          <a:lstStyle/>
          <a:p>
            <a:r>
              <a:rPr lang="en-US" u="sng" dirty="0" smtClean="0"/>
              <a:t>Identifying assumption</a:t>
            </a:r>
            <a:r>
              <a:rPr lang="en-US" dirty="0" smtClean="0"/>
              <a:t>: absent passing castle doctrine laws, outcomes in these 21 states would have changed similar to other states in their same region</a:t>
            </a:r>
          </a:p>
          <a:p>
            <a:pPr lvl="1"/>
            <a:r>
              <a:rPr lang="en-US" dirty="0" smtClean="0"/>
              <a:t>Recall the “region-by-year fixed effects” in the X term</a:t>
            </a:r>
          </a:p>
          <a:p>
            <a:pPr lvl="1"/>
            <a:r>
              <a:rPr lang="en-US" dirty="0" smtClean="0"/>
              <a:t>By including “region-by-year fixed effects”, they are arguing that “parallel trends” must hold within region over time</a:t>
            </a:r>
          </a:p>
          <a:p>
            <a:pPr lvl="1"/>
            <a:r>
              <a:rPr lang="en-US" dirty="0" smtClean="0"/>
              <a:t>Need not hold across regions since the across region variation is not being used in this analysis due to the saturation of the model with “region-by-year fixed effects”</a:t>
            </a:r>
            <a:endParaRPr lang="en-US" dirty="0"/>
          </a:p>
        </p:txBody>
      </p:sp>
    </p:spTree>
    <p:extLst>
      <p:ext uri="{BB962C8B-B14F-4D97-AF65-F5344CB8AC3E}">
        <p14:creationId xmlns:p14="http://schemas.microsoft.com/office/powerpoint/2010/main" val="306240828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the identification strategy</a:t>
            </a:r>
            <a:endParaRPr lang="en-US" dirty="0"/>
          </a:p>
        </p:txBody>
      </p:sp>
      <p:sp>
        <p:nvSpPr>
          <p:cNvPr id="3" name="Content Placeholder 2"/>
          <p:cNvSpPr>
            <a:spLocks noGrp="1"/>
          </p:cNvSpPr>
          <p:nvPr>
            <p:ph idx="1"/>
          </p:nvPr>
        </p:nvSpPr>
        <p:spPr/>
        <p:txBody>
          <a:bodyPr>
            <a:normAutofit fontScale="62500" lnSpcReduction="20000"/>
          </a:bodyPr>
          <a:lstStyle/>
          <a:p>
            <a:r>
              <a:rPr lang="en-US" dirty="0" smtClean="0"/>
              <a:t>Assess how including time-varying controls affected estimates</a:t>
            </a:r>
          </a:p>
          <a:p>
            <a:r>
              <a:rPr lang="en-US" dirty="0" smtClean="0"/>
              <a:t>Examine the effect of the laws on “placebo” outcomes as a falsification (e.g., automobile thefts and larceny)</a:t>
            </a:r>
          </a:p>
          <a:p>
            <a:r>
              <a:rPr lang="en-US" dirty="0" smtClean="0"/>
              <a:t>Include state-specific linear time trends</a:t>
            </a:r>
          </a:p>
          <a:p>
            <a:pPr lvl="1"/>
            <a:r>
              <a:rPr lang="en-US" dirty="0" smtClean="0"/>
              <a:t>Alabama, et al. dummy interacted with TREND which equals 1 in 2000, 2 in 2001, … , 11 in 2010</a:t>
            </a:r>
          </a:p>
          <a:p>
            <a:pPr lvl="1"/>
            <a:r>
              <a:rPr lang="en-US" dirty="0" smtClean="0"/>
              <a:t>Forces the identification to come from variation in outcomes </a:t>
            </a:r>
            <a:r>
              <a:rPr lang="en-US" i="1" dirty="0" smtClean="0"/>
              <a:t>around</a:t>
            </a:r>
            <a:r>
              <a:rPr lang="en-US" dirty="0" smtClean="0"/>
              <a:t> the state-specific linear trend </a:t>
            </a:r>
          </a:p>
          <a:p>
            <a:pPr lvl="2"/>
            <a:r>
              <a:rPr lang="en-US" dirty="0" smtClean="0"/>
              <a:t>Stronger requirements, in other words</a:t>
            </a:r>
          </a:p>
          <a:p>
            <a:pPr lvl="2"/>
            <a:r>
              <a:rPr lang="en-US" dirty="0" smtClean="0"/>
              <a:t>Outcomes must be large enough and different enough from a state-specific linear trend otherwise it is collinear with the state-trend</a:t>
            </a:r>
          </a:p>
          <a:p>
            <a:pPr lvl="2"/>
            <a:r>
              <a:rPr lang="en-US" dirty="0" smtClean="0"/>
              <a:t>Very commonly done – personally, I find it annoying only because it’s one of many areas where DD has a tendency to become a “black box” and group trends aren’t really examined carefully enough</a:t>
            </a:r>
          </a:p>
          <a:p>
            <a:r>
              <a:rPr lang="en-US" dirty="0" smtClean="0"/>
              <a:t>Include “leads” to test for divergence in the year prior to adoption</a:t>
            </a:r>
          </a:p>
          <a:p>
            <a:r>
              <a:rPr lang="en-US" dirty="0" smtClean="0"/>
              <a:t>Test for historical tendency for outcomes in adopting states to diverge from control states</a:t>
            </a:r>
          </a:p>
          <a:p>
            <a:endParaRPr lang="en-US" dirty="0"/>
          </a:p>
        </p:txBody>
      </p:sp>
    </p:spTree>
    <p:extLst>
      <p:ext uri="{BB962C8B-B14F-4D97-AF65-F5344CB8AC3E}">
        <p14:creationId xmlns:p14="http://schemas.microsoft.com/office/powerpoint/2010/main" val="324130315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FBI Uniform Crime Reports (2000-2010)</a:t>
            </a:r>
          </a:p>
          <a:p>
            <a:pPr lvl="1"/>
            <a:r>
              <a:rPr lang="en-US" dirty="0" smtClean="0"/>
              <a:t>State-level crime rates, or “offenses per 100,000 population”</a:t>
            </a:r>
          </a:p>
          <a:p>
            <a:pPr lvl="1"/>
            <a:r>
              <a:rPr lang="en-US" dirty="0" smtClean="0"/>
              <a:t>Falsification outcomes: motor vehicle theft and larceny</a:t>
            </a:r>
          </a:p>
          <a:p>
            <a:r>
              <a:rPr lang="en-US" dirty="0" smtClean="0"/>
              <a:t>Deterrence outcomes:</a:t>
            </a:r>
          </a:p>
          <a:p>
            <a:pPr lvl="1"/>
            <a:r>
              <a:rPr lang="en-US" dirty="0" smtClean="0"/>
              <a:t>burglary: the unlawful entry of a structure to commit a felony or a theft</a:t>
            </a:r>
          </a:p>
          <a:p>
            <a:pPr lvl="1"/>
            <a:r>
              <a:rPr lang="en-US" dirty="0" smtClean="0"/>
              <a:t>Robbery: the talking or attempting to take anything of value from the care, custody or control of a person or persons by force or threat of force or violence and/or putting the victim in fear</a:t>
            </a:r>
          </a:p>
          <a:p>
            <a:pPr lvl="1"/>
            <a:r>
              <a:rPr lang="en-US" dirty="0" smtClean="0"/>
              <a:t>Aggravated assault: unlawful attack by one person upon another for the purpose of inflicting severe or aggravated bodily injury</a:t>
            </a:r>
          </a:p>
          <a:p>
            <a:r>
              <a:rPr lang="en-US" dirty="0" smtClean="0"/>
              <a:t>Homicide categories</a:t>
            </a:r>
          </a:p>
          <a:p>
            <a:pPr lvl="1"/>
            <a:r>
              <a:rPr lang="en-US" dirty="0" smtClean="0"/>
              <a:t>1. Total homicides – murder plus non-negligent manslaughter (~14,000 per year)</a:t>
            </a:r>
          </a:p>
          <a:p>
            <a:pPr lvl="1"/>
            <a:r>
              <a:rPr lang="en-US" dirty="0" smtClean="0"/>
              <a:t>2. Justifiable homicides by private citizens (~250/year)</a:t>
            </a:r>
          </a:p>
          <a:p>
            <a:endParaRPr lang="en-US" dirty="0"/>
          </a:p>
        </p:txBody>
      </p:sp>
    </p:spTree>
    <p:extLst>
      <p:ext uri="{BB962C8B-B14F-4D97-AF65-F5344CB8AC3E}">
        <p14:creationId xmlns:p14="http://schemas.microsoft.com/office/powerpoint/2010/main" val="422919510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a:t>
            </a:r>
            <a:endParaRPr lang="en-US" dirty="0"/>
          </a:p>
        </p:txBody>
      </p:sp>
      <p:sp>
        <p:nvSpPr>
          <p:cNvPr id="3" name="Content Placeholder 2"/>
          <p:cNvSpPr>
            <a:spLocks noGrp="1"/>
          </p:cNvSpPr>
          <p:nvPr>
            <p:ph idx="1"/>
          </p:nvPr>
        </p:nvSpPr>
        <p:spPr/>
        <p:txBody>
          <a:bodyPr/>
          <a:lstStyle/>
          <a:p>
            <a:r>
              <a:rPr lang="en-US" dirty="0" smtClean="0"/>
              <a:t>Controls (X matrix in earlier equation)</a:t>
            </a:r>
          </a:p>
          <a:p>
            <a:pPr lvl="1"/>
            <a:r>
              <a:rPr lang="en-US" dirty="0" smtClean="0"/>
              <a:t>Full-time police employment per 100,000 state residents from the LEKOA data (FBI data)</a:t>
            </a:r>
          </a:p>
          <a:p>
            <a:pPr lvl="1"/>
            <a:r>
              <a:rPr lang="en-US" dirty="0" smtClean="0"/>
              <a:t>Persons incarcerated in state prison per 100,000 residents</a:t>
            </a:r>
          </a:p>
          <a:p>
            <a:pPr lvl="1"/>
            <a:r>
              <a:rPr lang="en-US" dirty="0" smtClean="0"/>
              <a:t>Shares of white/black men in 15-24 and 25-44 age groups</a:t>
            </a:r>
          </a:p>
          <a:p>
            <a:pPr lvl="1"/>
            <a:r>
              <a:rPr lang="en-US" dirty="0" smtClean="0"/>
              <a:t>State per capita spending on public assistance</a:t>
            </a:r>
          </a:p>
          <a:p>
            <a:pPr lvl="1"/>
            <a:r>
              <a:rPr lang="en-US" dirty="0" smtClean="0"/>
              <a:t>State per capita spending on public welfare</a:t>
            </a:r>
            <a:endParaRPr lang="en-US" dirty="0"/>
          </a:p>
        </p:txBody>
      </p:sp>
    </p:spTree>
    <p:extLst>
      <p:ext uri="{BB962C8B-B14F-4D97-AF65-F5344CB8AC3E}">
        <p14:creationId xmlns:p14="http://schemas.microsoft.com/office/powerpoint/2010/main" val="383324285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76200" y="274638"/>
            <a:ext cx="8915400" cy="411162"/>
          </a:xfrm>
        </p:spPr>
        <p:txBody>
          <a:bodyPr>
            <a:normAutofit fontScale="90000"/>
          </a:bodyPr>
          <a:lstStyle/>
          <a:p>
            <a:pPr eaLnBrk="1" hangingPunct="1"/>
            <a:r>
              <a:rPr lang="en-US" sz="3200">
                <a:latin typeface="Calibri" charset="0"/>
              </a:rPr>
              <a:t>Summary Statistics</a:t>
            </a:r>
          </a:p>
        </p:txBody>
      </p:sp>
      <p:sp>
        <p:nvSpPr>
          <p:cNvPr id="3" name="Content Placeholder 2"/>
          <p:cNvSpPr>
            <a:spLocks noGrp="1"/>
          </p:cNvSpPr>
          <p:nvPr>
            <p:ph idx="1"/>
          </p:nvPr>
        </p:nvSpPr>
        <p:spPr>
          <a:xfrm>
            <a:off x="0" y="838200"/>
            <a:ext cx="9144000" cy="6019800"/>
          </a:xfrm>
        </p:spPr>
        <p:txBody>
          <a:bodyPr rtlCol="0">
            <a:normAutofit/>
          </a:bodyPr>
          <a:lstStyle/>
          <a:p>
            <a:pPr marL="0" indent="0" eaLnBrk="1" fontAlgn="auto" hangingPunct="1">
              <a:spcAft>
                <a:spcPts val="0"/>
              </a:spcAft>
              <a:buFont typeface="Arial" pitchFamily="34" charset="0"/>
              <a:buNone/>
              <a:defRPr/>
            </a:pPr>
            <a:endParaRPr lang="en-US" sz="2000" dirty="0" smtClean="0">
              <a:ea typeface="+mn-ea"/>
            </a:endParaRPr>
          </a:p>
          <a:p>
            <a:pPr marL="0" indent="0" eaLnBrk="1" fontAlgn="auto" hangingPunct="1">
              <a:spcAft>
                <a:spcPts val="0"/>
              </a:spcAft>
              <a:buFont typeface="Arial" pitchFamily="34" charset="0"/>
              <a:buNone/>
              <a:defRPr/>
            </a:pPr>
            <a:endParaRPr lang="en-US" sz="2000" dirty="0" smtClean="0">
              <a:ea typeface="+mn-ea"/>
            </a:endParaRPr>
          </a:p>
          <a:p>
            <a:pPr marL="0" indent="0" eaLnBrk="1" fontAlgn="auto" hangingPunct="1">
              <a:spcAft>
                <a:spcPts val="0"/>
              </a:spcAft>
              <a:buFont typeface="Arial" pitchFamily="34" charset="0"/>
              <a:buNone/>
              <a:defRPr/>
            </a:pPr>
            <a:endParaRPr lang="en-US" sz="2000" dirty="0" smtClean="0">
              <a:ea typeface="+mn-ea"/>
            </a:endParaRPr>
          </a:p>
          <a:p>
            <a:pPr marL="0" indent="0" eaLnBrk="1" fontAlgn="auto" hangingPunct="1">
              <a:spcAft>
                <a:spcPts val="0"/>
              </a:spcAft>
              <a:buFont typeface="Arial" pitchFamily="34" charset="0"/>
              <a:buNone/>
              <a:defRPr/>
            </a:pPr>
            <a:endParaRPr lang="en-US" sz="2000" dirty="0" smtClean="0">
              <a:ea typeface="+mn-ea"/>
            </a:endParaRPr>
          </a:p>
          <a:p>
            <a:pPr marL="0" indent="0" eaLnBrk="1" fontAlgn="auto" hangingPunct="1">
              <a:spcAft>
                <a:spcPts val="0"/>
              </a:spcAft>
              <a:buFont typeface="Arial" pitchFamily="34" charset="0"/>
              <a:buNone/>
              <a:defRPr/>
            </a:pPr>
            <a:endParaRPr lang="en-US" sz="2000" dirty="0" smtClean="0">
              <a:ea typeface="+mn-ea"/>
            </a:endParaRPr>
          </a:p>
          <a:p>
            <a:pPr marL="0" indent="0" eaLnBrk="1" fontAlgn="auto" hangingPunct="1">
              <a:spcAft>
                <a:spcPts val="0"/>
              </a:spcAft>
              <a:buFont typeface="Arial" pitchFamily="34" charset="0"/>
              <a:buNone/>
              <a:defRPr/>
            </a:pPr>
            <a:endParaRPr lang="en-US" sz="2000" dirty="0" smtClean="0">
              <a:ea typeface="+mn-ea"/>
            </a:endParaRPr>
          </a:p>
          <a:p>
            <a:pPr marL="0" indent="0" eaLnBrk="1" fontAlgn="auto" hangingPunct="1">
              <a:spcAft>
                <a:spcPts val="0"/>
              </a:spcAft>
              <a:buFont typeface="Arial" pitchFamily="34" charset="0"/>
              <a:buNone/>
              <a:defRPr/>
            </a:pPr>
            <a:endParaRPr lang="en-US" sz="2000" dirty="0" smtClean="0">
              <a:ea typeface="+mn-ea"/>
            </a:endParaRPr>
          </a:p>
        </p:txBody>
      </p:sp>
      <p:pic>
        <p:nvPicPr>
          <p:cNvPr id="1536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990600"/>
            <a:ext cx="8382000" cy="5583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2464511261"/>
      </p:ext>
    </p:extLst>
  </p:cSld>
  <p:clrMapOvr>
    <a:masterClrMapping/>
  </p:clrMapOvr>
  <p:timing>
    <p:tnLst>
      <p:par>
        <p:cTn xmlns:p14="http://schemas.microsoft.com/office/powerpoint/2010/mai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one: Falsification test</a:t>
            </a:r>
            <a:endParaRPr lang="en-US" dirty="0"/>
          </a:p>
        </p:txBody>
      </p:sp>
      <p:sp>
        <p:nvSpPr>
          <p:cNvPr id="3" name="Content Placeholder 2"/>
          <p:cNvSpPr>
            <a:spLocks noGrp="1"/>
          </p:cNvSpPr>
          <p:nvPr>
            <p:ph idx="1"/>
          </p:nvPr>
        </p:nvSpPr>
        <p:spPr/>
        <p:txBody>
          <a:bodyPr>
            <a:normAutofit fontScale="47500" lnSpcReduction="20000"/>
          </a:bodyPr>
          <a:lstStyle/>
          <a:p>
            <a:r>
              <a:rPr lang="en-US" dirty="0" smtClean="0"/>
              <a:t>Cheng and Hoekstra (2013) present falsification first to show the reader that they find no association within region over time in the passage of these laws and either larceny rate or motor vehicle theft rate</a:t>
            </a:r>
          </a:p>
          <a:p>
            <a:pPr lvl="1"/>
            <a:r>
              <a:rPr lang="en-US" dirty="0" smtClean="0"/>
              <a:t>The idea here is to immediately address concerns that what they show you later is due to generic crime trends in those states that pass the laws</a:t>
            </a:r>
          </a:p>
          <a:p>
            <a:pPr lvl="1"/>
            <a:r>
              <a:rPr lang="en-US" dirty="0" smtClean="0"/>
              <a:t>It’s a useful way to assuage doubt people may have, as remember, policy-makers are not just randomly flipping coins when passing laws, but presumably do so because of things they observe on the ground </a:t>
            </a:r>
          </a:p>
          <a:p>
            <a:r>
              <a:rPr lang="en-US" dirty="0" smtClean="0"/>
              <a:t>Results will be presented separately under five different specifications</a:t>
            </a:r>
          </a:p>
          <a:p>
            <a:pPr lvl="1"/>
            <a:r>
              <a:rPr lang="en-US" dirty="0" smtClean="0"/>
              <a:t>They make a big deal about the weighted vs. </a:t>
            </a:r>
            <a:r>
              <a:rPr lang="en-US" dirty="0" err="1" smtClean="0"/>
              <a:t>unweighted</a:t>
            </a:r>
            <a:r>
              <a:rPr lang="en-US" dirty="0" smtClean="0"/>
              <a:t> analysis, but I’m going to be largely ignoring this stuff as it doesn’t appear to matter</a:t>
            </a:r>
          </a:p>
          <a:p>
            <a:r>
              <a:rPr lang="en-US" dirty="0" smtClean="0"/>
              <a:t>What should you expect to find on key variables of interest?</a:t>
            </a:r>
          </a:p>
          <a:p>
            <a:pPr lvl="1"/>
            <a:r>
              <a:rPr lang="en-US" dirty="0" smtClean="0"/>
              <a:t>No statistically significant association between the CDL passage (the DD interaction) and the placebos; small magnitudes preferably too</a:t>
            </a:r>
          </a:p>
          <a:p>
            <a:pPr lvl="1"/>
            <a:r>
              <a:rPr lang="en-US" dirty="0" smtClean="0"/>
              <a:t>No association on the one-year lead either</a:t>
            </a:r>
          </a:p>
          <a:p>
            <a:r>
              <a:rPr lang="en-US" dirty="0" smtClean="0"/>
              <a:t>How do you interpret coefficients?</a:t>
            </a:r>
          </a:p>
          <a:p>
            <a:pPr lvl="1"/>
            <a:r>
              <a:rPr lang="en-US" dirty="0" smtClean="0"/>
              <a:t>His model is “log outcomes” regressed onto a dummy variable (level), so these are semi-</a:t>
            </a:r>
            <a:r>
              <a:rPr lang="en-US" dirty="0" err="1" smtClean="0"/>
              <a:t>elasticities</a:t>
            </a:r>
            <a:r>
              <a:rPr lang="en-US" dirty="0" smtClean="0"/>
              <a:t> and approximate percentage changes – but you should transform them by taking the exponential of each coefficient and then differencing it from one to find the actual percentage change</a:t>
            </a:r>
          </a:p>
          <a:p>
            <a:pPr lvl="1"/>
            <a:r>
              <a:rPr lang="en-US" dirty="0" smtClean="0"/>
              <a:t>Ex: CDL = -0.0137 (column 12, Table 3, “Log (larceny rate)” outcome.  </a:t>
            </a:r>
            <a:r>
              <a:rPr lang="en-US" dirty="0" err="1" smtClean="0"/>
              <a:t>Exp</a:t>
            </a:r>
            <a:r>
              <a:rPr lang="en-US" dirty="0" smtClean="0"/>
              <a:t>(-0.0137) = 0.986, and so 1-0.986 = 1.4.  Thus, CDL reduced larceny rates by 1.4 percent, which is not statistically significant.  </a:t>
            </a:r>
          </a:p>
          <a:p>
            <a:endParaRPr lang="en-US" dirty="0"/>
          </a:p>
        </p:txBody>
      </p:sp>
    </p:spTree>
    <p:extLst>
      <p:ext uri="{BB962C8B-B14F-4D97-AF65-F5344CB8AC3E}">
        <p14:creationId xmlns:p14="http://schemas.microsoft.com/office/powerpoint/2010/main" val="12549343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5155</TotalTime>
  <Words>14568</Words>
  <Application>Microsoft Macintosh PowerPoint</Application>
  <PresentationFormat>On-screen Show (4:3)</PresentationFormat>
  <Paragraphs>1084</Paragraphs>
  <Slides>175</Slides>
  <Notes>20</Notes>
  <HiddenSlides>0</HiddenSlides>
  <MMClips>0</MMClips>
  <ScaleCrop>false</ScaleCrop>
  <HeadingPairs>
    <vt:vector size="4" baseType="variant">
      <vt:variant>
        <vt:lpstr>Theme</vt:lpstr>
      </vt:variant>
      <vt:variant>
        <vt:i4>1</vt:i4>
      </vt:variant>
      <vt:variant>
        <vt:lpstr>Slide Titles</vt:lpstr>
      </vt:variant>
      <vt:variant>
        <vt:i4>175</vt:i4>
      </vt:variant>
    </vt:vector>
  </HeadingPairs>
  <TitlesOfParts>
    <vt:vector size="176" baseType="lpstr">
      <vt:lpstr>Office Theme</vt:lpstr>
      <vt:lpstr>Selection on unobservables</vt:lpstr>
      <vt:lpstr>Selection on unobservables</vt:lpstr>
      <vt:lpstr>Maimonedes Rule </vt:lpstr>
      <vt:lpstr>Natural experiments: Example 1</vt:lpstr>
      <vt:lpstr>Exogenous variation in class size</vt:lpstr>
      <vt:lpstr>Exogenous variation in class size</vt:lpstr>
      <vt:lpstr>(Un)-Natural experiments</vt:lpstr>
      <vt:lpstr>Treatment selection and naiveté </vt:lpstr>
      <vt:lpstr>Story of the Broad Street Pump (ex. 2)</vt:lpstr>
      <vt:lpstr>Cholera science in 1800s</vt:lpstr>
      <vt:lpstr>Background</vt:lpstr>
      <vt:lpstr>Background</vt:lpstr>
      <vt:lpstr>More observational evidence supporting Snow’s infection theory</vt:lpstr>
      <vt:lpstr>And more evidence from later epidemics</vt:lpstr>
      <vt:lpstr>Broad Street Water Pump </vt:lpstr>
      <vt:lpstr>Snow’s Table IX</vt:lpstr>
      <vt:lpstr>So what about u?</vt:lpstr>
      <vt:lpstr>PowerPoint Presentation</vt:lpstr>
      <vt:lpstr>PowerPoint Presentation</vt:lpstr>
      <vt:lpstr>Snow’s Table IX</vt:lpstr>
      <vt:lpstr>Example 3 (bad example)</vt:lpstr>
      <vt:lpstr>Asbestos and lung cancer</vt:lpstr>
      <vt:lpstr>Summary </vt:lpstr>
      <vt:lpstr>Summary of when research usually fails</vt:lpstr>
      <vt:lpstr>Theory, Causality, Statistics</vt:lpstr>
      <vt:lpstr>Testing the germ theory</vt:lpstr>
      <vt:lpstr>Snow’s treatment assignment</vt:lpstr>
      <vt:lpstr>Snow’s treatment assignment</vt:lpstr>
      <vt:lpstr>Snow’s treatment assignment</vt:lpstr>
      <vt:lpstr>Natural experiments </vt:lpstr>
      <vt:lpstr>Popularity of “causal” methodologies</vt:lpstr>
      <vt:lpstr>Selection on unobservables</vt:lpstr>
      <vt:lpstr>Example: Minimum wage laws and employment</vt:lpstr>
      <vt:lpstr>Location of Restaurants (Card and Krueger 2000)</vt:lpstr>
      <vt:lpstr>Wages before min wage increase</vt:lpstr>
      <vt:lpstr>Wages after min wage rise</vt:lpstr>
      <vt:lpstr>Two groups and two periods</vt:lpstr>
      <vt:lpstr>Two groups and two periods</vt:lpstr>
      <vt:lpstr>Two groups and two periods</vt:lpstr>
      <vt:lpstr>Two groups and two periods</vt:lpstr>
      <vt:lpstr>Two groups and two periods</vt:lpstr>
      <vt:lpstr>Two groups and two periods</vt:lpstr>
      <vt:lpstr>Two groups and two periods</vt:lpstr>
      <vt:lpstr>Two groups and two periods</vt:lpstr>
      <vt:lpstr>Two groups and two periods</vt:lpstr>
      <vt:lpstr>Graphical representation: DD</vt:lpstr>
      <vt:lpstr>Identification with Difference-in-Difference</vt:lpstr>
      <vt:lpstr>Identification with Difference-in-Difference</vt:lpstr>
      <vt:lpstr>Identification with Difference-in-Difference</vt:lpstr>
      <vt:lpstr>Differences-in-differences estimator</vt:lpstr>
      <vt:lpstr>Sample means: min wage laws and employment</vt:lpstr>
      <vt:lpstr>DD Estimators</vt:lpstr>
      <vt:lpstr>DD Estimators: simple regression</vt:lpstr>
      <vt:lpstr>PowerPoint Presentation</vt:lpstr>
      <vt:lpstr>PowerPoint Presentation</vt:lpstr>
      <vt:lpstr>DD Estimators</vt:lpstr>
      <vt:lpstr>Regression: Minimum wage laws and employment </vt:lpstr>
      <vt:lpstr>Regression: Minimum wage laws and employment</vt:lpstr>
      <vt:lpstr>Useful STATA Syntax</vt:lpstr>
      <vt:lpstr>DD Estimators</vt:lpstr>
      <vt:lpstr>DD Estimators</vt:lpstr>
      <vt:lpstr>Regression: Min wage laws and employment</vt:lpstr>
      <vt:lpstr>Regression: Min wage laws and employment</vt:lpstr>
      <vt:lpstr>DD: Threats to Validity</vt:lpstr>
      <vt:lpstr>DD: Threats to validity</vt:lpstr>
      <vt:lpstr>Checks for DD design</vt:lpstr>
      <vt:lpstr>Falsification test: Data for prior periods</vt:lpstr>
      <vt:lpstr>Falsification test: data for prior periods</vt:lpstr>
      <vt:lpstr>Falsification test: data for prior periods</vt:lpstr>
      <vt:lpstr>Falsification test: data for prior periods</vt:lpstr>
      <vt:lpstr>Longer trends in employment (Card and Krueger 2000)</vt:lpstr>
      <vt:lpstr>Falsification test: alternative controls</vt:lpstr>
      <vt:lpstr>Triple DDD: Mandated Maternity Benefits (Gruber 1994)</vt:lpstr>
      <vt:lpstr>PowerPoint Presentation</vt:lpstr>
      <vt:lpstr>PowerPoint Presentation</vt:lpstr>
      <vt:lpstr>DDD Regression model</vt:lpstr>
      <vt:lpstr>How useful is the triple DDD?</vt:lpstr>
      <vt:lpstr>DD: Further Threats to Validity</vt:lpstr>
      <vt:lpstr>Falsification test: placebo outcomes</vt:lpstr>
      <vt:lpstr>Falsification test: further threats to validity</vt:lpstr>
      <vt:lpstr>Compositional differences?</vt:lpstr>
      <vt:lpstr>Compositional differences?</vt:lpstr>
      <vt:lpstr>DD: Further Threats to Validity</vt:lpstr>
      <vt:lpstr>Causal question of the day</vt:lpstr>
      <vt:lpstr>Cheng and Hoekstra (2013), forthcoming Journal of Human Resources</vt:lpstr>
      <vt:lpstr>“Castle doctrine law”</vt:lpstr>
      <vt:lpstr>Texas example</vt:lpstr>
      <vt:lpstr>Economics of Castle Doctrine</vt:lpstr>
      <vt:lpstr>Economics of Castle Doctrine</vt:lpstr>
      <vt:lpstr>Castle Doctrine Laws in US, 2000 – 2010 (Table 1) </vt:lpstr>
      <vt:lpstr>Economics concluded</vt:lpstr>
      <vt:lpstr>Cheng and Hoekstra’s strategy</vt:lpstr>
      <vt:lpstr>Strategy</vt:lpstr>
      <vt:lpstr>Strategy (cont.)</vt:lpstr>
      <vt:lpstr>Testing the identification strategy</vt:lpstr>
      <vt:lpstr>Data</vt:lpstr>
      <vt:lpstr>Data</vt:lpstr>
      <vt:lpstr>Summary Statistics</vt:lpstr>
      <vt:lpstr>Step one: Falsification test</vt:lpstr>
      <vt:lpstr>Results – Falsification Test</vt:lpstr>
      <vt:lpstr>Step two: Testing Deterrence Hypothesis</vt:lpstr>
      <vt:lpstr>Deterrence</vt:lpstr>
      <vt:lpstr>Conclusion about “deterrence hypothesis”</vt:lpstr>
      <vt:lpstr>Step 3: Homicides</vt:lpstr>
      <vt:lpstr>Log Homicide Rates – 2005 Adopter - Florida</vt:lpstr>
      <vt:lpstr>Log Homicide Rates – 2006 Adopters (13 States)</vt:lpstr>
      <vt:lpstr>Log Homicide Rates – 2007 Adopters (4 States)</vt:lpstr>
      <vt:lpstr>Log Homicide Rates – 2008 Adopters (2 States)</vt:lpstr>
      <vt:lpstr>Log Homicide Rates – 2009 Adopter (Montana)</vt:lpstr>
      <vt:lpstr>Residual Log Homicide Rates</vt:lpstr>
      <vt:lpstr>Estimation Results</vt:lpstr>
      <vt:lpstr>Homicide - OLS</vt:lpstr>
      <vt:lpstr>Homicide – Negative Binomial &amp; Murder</vt:lpstr>
      <vt:lpstr>Homicide – Identification Test</vt:lpstr>
      <vt:lpstr>Homicide – Statistical Inference</vt:lpstr>
      <vt:lpstr>Homicide – Statistical Inference</vt:lpstr>
      <vt:lpstr>Homicide – Statistical Inference</vt:lpstr>
      <vt:lpstr>Homicide – Statistical Inference</vt:lpstr>
      <vt:lpstr>Interpretation</vt:lpstr>
      <vt:lpstr>Interpretation</vt:lpstr>
      <vt:lpstr>Interpretation</vt:lpstr>
      <vt:lpstr>Conclusions</vt:lpstr>
      <vt:lpstr>Synthetic control</vt:lpstr>
      <vt:lpstr>Comparative Case Studies</vt:lpstr>
      <vt:lpstr>Motivating example: Mariel Boatlift</vt:lpstr>
      <vt:lpstr>Motivating example: The Mariel Boatlift</vt:lpstr>
      <vt:lpstr>Identifying assumptions in DD</vt:lpstr>
      <vt:lpstr>Identification in DD (Graphical)</vt:lpstr>
      <vt:lpstr>Selection of controls</vt:lpstr>
      <vt:lpstr>Advantages and disadvantages</vt:lpstr>
      <vt:lpstr>The Synthetic Control Method</vt:lpstr>
      <vt:lpstr>Basic ideas</vt:lpstr>
      <vt:lpstr>Basic Ideas (cont.)</vt:lpstr>
      <vt:lpstr>Synthetic Control: Advantages</vt:lpstr>
      <vt:lpstr>Synthetic control: disadvantages</vt:lpstr>
      <vt:lpstr>Synthetic control method: Formalization</vt:lpstr>
      <vt:lpstr>Synthetic control method: Formalization</vt:lpstr>
      <vt:lpstr>Optimal V matrix</vt:lpstr>
      <vt:lpstr>Optimal V matrix</vt:lpstr>
      <vt:lpstr>Synthetic Control Method: Formalization</vt:lpstr>
      <vt:lpstr>What about selection on unobservables?</vt:lpstr>
      <vt:lpstr>The Application: California’s Proposition 99</vt:lpstr>
      <vt:lpstr>Cigarette Consumption: CA vs US</vt:lpstr>
      <vt:lpstr>Cigarette consumption: CA vs. Synthetic CA</vt:lpstr>
      <vt:lpstr>Predictor Means: Actual vs. Synthetic CA</vt:lpstr>
      <vt:lpstr>Smoking Gap: CA vs. Synthetic CA</vt:lpstr>
      <vt:lpstr>Inference</vt:lpstr>
      <vt:lpstr>Inference</vt:lpstr>
      <vt:lpstr>Smoking prediction gap for CA and 38 placebos</vt:lpstr>
      <vt:lpstr>PowerPoint Presentation</vt:lpstr>
      <vt:lpstr>PowerPoint Presentation</vt:lpstr>
      <vt:lpstr>PowerPoint Presentation</vt:lpstr>
      <vt:lpstr>PowerPoint Presentation</vt:lpstr>
      <vt:lpstr>Further falsification exercises</vt:lpstr>
      <vt:lpstr>Application 2: The 1990 German Reunification</vt:lpstr>
      <vt:lpstr>West Germany vs OECD sample</vt:lpstr>
      <vt:lpstr>PowerPoint Presentation</vt:lpstr>
      <vt:lpstr>PowerPoint Presentation</vt:lpstr>
      <vt:lpstr>Country weights (w*) in the synthetic control</vt:lpstr>
      <vt:lpstr>Comparison to Regression</vt:lpstr>
      <vt:lpstr>PowerPoint Presentation</vt:lpstr>
      <vt:lpstr>PowerPoint Presentation</vt:lpstr>
      <vt:lpstr>Robustness I: Placebo reunification: 1975</vt:lpstr>
      <vt:lpstr>Robustness II: Leave-on-out distribution</vt:lpstr>
      <vt:lpstr>Sparse Synthetic Controls</vt:lpstr>
      <vt:lpstr>Sparse Synthetic Controls</vt:lpstr>
      <vt:lpstr>Synthetic Control with 5 Countries</vt:lpstr>
      <vt:lpstr>Synthetic Control with 4 countries</vt:lpstr>
      <vt:lpstr>Synthetic control with 3 countries</vt:lpstr>
      <vt:lpstr>Synthetic control with 2 countries</vt:lpstr>
      <vt:lpstr>Synthetic control with 1 country</vt:lpstr>
      <vt:lpstr>STATA and R resources</vt:lpstr>
      <vt:lpstr>Instrumental Variables</vt:lpstr>
      <vt:lpstr>IV Background: Slide 1</vt:lpstr>
      <vt:lpstr>IV Background: Slide 2</vt:lpstr>
    </vt:vector>
  </TitlesOfParts>
  <Company>Baylor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experiments</dc:title>
  <dc:creator>Scott Cunningham</dc:creator>
  <cp:lastModifiedBy>Scott Cunningham</cp:lastModifiedBy>
  <cp:revision>557</cp:revision>
  <dcterms:created xsi:type="dcterms:W3CDTF">2013-02-26T23:54:34Z</dcterms:created>
  <dcterms:modified xsi:type="dcterms:W3CDTF">2014-02-20T19:50:59Z</dcterms:modified>
</cp:coreProperties>
</file>

<file path=docProps/thumbnail.jpeg>
</file>